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72"/>
  </p:notesMasterIdLst>
  <p:sldIdLst>
    <p:sldId id="256" r:id="rId2"/>
    <p:sldId id="257" r:id="rId3"/>
    <p:sldId id="340" r:id="rId4"/>
    <p:sldId id="259" r:id="rId5"/>
    <p:sldId id="258" r:id="rId6"/>
    <p:sldId id="330" r:id="rId7"/>
    <p:sldId id="302" r:id="rId8"/>
    <p:sldId id="260" r:id="rId9"/>
    <p:sldId id="325" r:id="rId10"/>
    <p:sldId id="261" r:id="rId11"/>
    <p:sldId id="303" r:id="rId12"/>
    <p:sldId id="329" r:id="rId13"/>
    <p:sldId id="304" r:id="rId14"/>
    <p:sldId id="327" r:id="rId15"/>
    <p:sldId id="265" r:id="rId16"/>
    <p:sldId id="328" r:id="rId17"/>
    <p:sldId id="308" r:id="rId18"/>
    <p:sldId id="326" r:id="rId19"/>
    <p:sldId id="310" r:id="rId20"/>
    <p:sldId id="311" r:id="rId21"/>
    <p:sldId id="312" r:id="rId22"/>
    <p:sldId id="333" r:id="rId23"/>
    <p:sldId id="334" r:id="rId24"/>
    <p:sldId id="335" r:id="rId25"/>
    <p:sldId id="336" r:id="rId26"/>
    <p:sldId id="337" r:id="rId27"/>
    <p:sldId id="338" r:id="rId28"/>
    <p:sldId id="314" r:id="rId29"/>
    <p:sldId id="316" r:id="rId30"/>
    <p:sldId id="317" r:id="rId31"/>
    <p:sldId id="318" r:id="rId32"/>
    <p:sldId id="319" r:id="rId33"/>
    <p:sldId id="320" r:id="rId34"/>
    <p:sldId id="321" r:id="rId35"/>
    <p:sldId id="322" r:id="rId36"/>
    <p:sldId id="267" r:id="rId37"/>
    <p:sldId id="305" r:id="rId38"/>
    <p:sldId id="268" r:id="rId39"/>
    <p:sldId id="306" r:id="rId40"/>
    <p:sldId id="331" r:id="rId41"/>
    <p:sldId id="332" r:id="rId42"/>
    <p:sldId id="307" r:id="rId43"/>
    <p:sldId id="269" r:id="rId44"/>
    <p:sldId id="270" r:id="rId45"/>
    <p:sldId id="273" r:id="rId46"/>
    <p:sldId id="274" r:id="rId47"/>
    <p:sldId id="275" r:id="rId48"/>
    <p:sldId id="271" r:id="rId49"/>
    <p:sldId id="272" r:id="rId50"/>
    <p:sldId id="276" r:id="rId51"/>
    <p:sldId id="277" r:id="rId52"/>
    <p:sldId id="278" r:id="rId53"/>
    <p:sldId id="279" r:id="rId54"/>
    <p:sldId id="280" r:id="rId55"/>
    <p:sldId id="281" r:id="rId56"/>
    <p:sldId id="282" r:id="rId57"/>
    <p:sldId id="283" r:id="rId58"/>
    <p:sldId id="284" r:id="rId59"/>
    <p:sldId id="285" r:id="rId60"/>
    <p:sldId id="286" r:id="rId61"/>
    <p:sldId id="287" r:id="rId62"/>
    <p:sldId id="288" r:id="rId63"/>
    <p:sldId id="289" r:id="rId64"/>
    <p:sldId id="290" r:id="rId65"/>
    <p:sldId id="291" r:id="rId66"/>
    <p:sldId id="292" r:id="rId67"/>
    <p:sldId id="293" r:id="rId68"/>
    <p:sldId id="294" r:id="rId69"/>
    <p:sldId id="295" r:id="rId70"/>
    <p:sldId id="339" r:id="rId71"/>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874E"/>
    <a:srgbClr val="00D1CC"/>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704" autoAdjust="0"/>
  </p:normalViewPr>
  <p:slideViewPr>
    <p:cSldViewPr>
      <p:cViewPr varScale="1">
        <p:scale>
          <a:sx n="65" d="100"/>
          <a:sy n="65" d="100"/>
        </p:scale>
        <p:origin x="153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8947D0-01C5-47B2-A318-58C864696655}" type="doc">
      <dgm:prSet loTypeId="urn:microsoft.com/office/officeart/2005/8/layout/radial5" loCatId="cycle" qsTypeId="urn:microsoft.com/office/officeart/2005/8/quickstyle/simple3" qsCatId="simple" csTypeId="urn:microsoft.com/office/officeart/2005/8/colors/accent3_2" csCatId="accent3" phldr="1"/>
      <dgm:spPr/>
      <dgm:t>
        <a:bodyPr/>
        <a:lstStyle/>
        <a:p>
          <a:endParaRPr lang="tr-TR"/>
        </a:p>
      </dgm:t>
    </dgm:pt>
    <dgm:pt modelId="{C8AE36C1-B60F-4D61-B65E-864062399870}">
      <dgm:prSet phldrT="[Metin]"/>
      <dgm:spPr/>
      <dgm:t>
        <a:bodyPr/>
        <a:lstStyle/>
        <a:p>
          <a:r>
            <a:rPr lang="tr-TR" dirty="0" err="1" smtClean="0"/>
            <a:t>Computer</a:t>
          </a:r>
          <a:r>
            <a:rPr lang="tr-TR" dirty="0" smtClean="0"/>
            <a:t> </a:t>
          </a:r>
          <a:r>
            <a:rPr lang="tr-TR" dirty="0" err="1" smtClean="0"/>
            <a:t>Vision</a:t>
          </a:r>
          <a:endParaRPr lang="tr-TR" dirty="0"/>
        </a:p>
      </dgm:t>
    </dgm:pt>
    <dgm:pt modelId="{89CA456B-896A-4E97-971C-B933120EA70C}" type="parTrans" cxnId="{A1C57F14-88BB-4735-9A46-2589207DA5DC}">
      <dgm:prSet/>
      <dgm:spPr/>
      <dgm:t>
        <a:bodyPr/>
        <a:lstStyle/>
        <a:p>
          <a:endParaRPr lang="tr-TR"/>
        </a:p>
      </dgm:t>
    </dgm:pt>
    <dgm:pt modelId="{189A153E-B3CF-48DF-A825-6B7575698288}" type="sibTrans" cxnId="{A1C57F14-88BB-4735-9A46-2589207DA5DC}">
      <dgm:prSet/>
      <dgm:spPr/>
      <dgm:t>
        <a:bodyPr/>
        <a:lstStyle/>
        <a:p>
          <a:endParaRPr lang="tr-TR"/>
        </a:p>
      </dgm:t>
    </dgm:pt>
    <dgm:pt modelId="{D2BE9CDF-2581-4831-8B86-7F36782ECC61}">
      <dgm:prSet phldrT="[Metin]"/>
      <dgm:spPr/>
      <dgm:t>
        <a:bodyPr/>
        <a:lstStyle/>
        <a:p>
          <a:r>
            <a:rPr lang="tr-TR" dirty="0" err="1" smtClean="0"/>
            <a:t>Cognitive</a:t>
          </a:r>
          <a:r>
            <a:rPr lang="tr-TR" dirty="0" smtClean="0"/>
            <a:t> </a:t>
          </a:r>
          <a:r>
            <a:rPr lang="tr-TR" dirty="0" err="1" smtClean="0"/>
            <a:t>Psychology</a:t>
          </a:r>
          <a:endParaRPr lang="tr-TR" dirty="0"/>
        </a:p>
      </dgm:t>
    </dgm:pt>
    <dgm:pt modelId="{0EE1E55B-A04D-4694-8852-E0EA2793388E}" type="parTrans" cxnId="{6D5946F9-49D8-406D-BDEA-8BADA85D89EA}">
      <dgm:prSet/>
      <dgm:spPr/>
      <dgm:t>
        <a:bodyPr/>
        <a:lstStyle/>
        <a:p>
          <a:endParaRPr lang="tr-TR"/>
        </a:p>
      </dgm:t>
    </dgm:pt>
    <dgm:pt modelId="{94017EA4-59AE-40DA-B222-97ADA30ADFAF}" type="sibTrans" cxnId="{6D5946F9-49D8-406D-BDEA-8BADA85D89EA}">
      <dgm:prSet/>
      <dgm:spPr/>
      <dgm:t>
        <a:bodyPr/>
        <a:lstStyle/>
        <a:p>
          <a:endParaRPr lang="tr-TR"/>
        </a:p>
      </dgm:t>
    </dgm:pt>
    <dgm:pt modelId="{3CF796F5-3ACB-4180-8098-4E3B4893CFFF}">
      <dgm:prSet phldrT="[Metin]"/>
      <dgm:spPr/>
      <dgm:t>
        <a:bodyPr/>
        <a:lstStyle/>
        <a:p>
          <a:r>
            <a:rPr lang="tr-TR" dirty="0" err="1" smtClean="0"/>
            <a:t>Computer</a:t>
          </a:r>
          <a:r>
            <a:rPr lang="tr-TR" dirty="0" smtClean="0"/>
            <a:t> Graphics</a:t>
          </a:r>
          <a:endParaRPr lang="tr-TR" dirty="0"/>
        </a:p>
      </dgm:t>
    </dgm:pt>
    <dgm:pt modelId="{A406E758-03E7-403A-A70B-426DD6569921}" type="parTrans" cxnId="{019AA55F-32E7-4F8A-9AEB-5DADF2C611E0}">
      <dgm:prSet/>
      <dgm:spPr/>
      <dgm:t>
        <a:bodyPr/>
        <a:lstStyle/>
        <a:p>
          <a:endParaRPr lang="tr-TR"/>
        </a:p>
      </dgm:t>
    </dgm:pt>
    <dgm:pt modelId="{34C2E693-346F-4B21-97D7-5599A065A3DD}" type="sibTrans" cxnId="{019AA55F-32E7-4F8A-9AEB-5DADF2C611E0}">
      <dgm:prSet/>
      <dgm:spPr/>
      <dgm:t>
        <a:bodyPr/>
        <a:lstStyle/>
        <a:p>
          <a:endParaRPr lang="tr-TR"/>
        </a:p>
      </dgm:t>
    </dgm:pt>
    <dgm:pt modelId="{AE84E73E-0774-4E67-A1C3-3D66B25540D5}">
      <dgm:prSet phldrT="[Metin]"/>
      <dgm:spPr/>
      <dgm:t>
        <a:bodyPr/>
        <a:lstStyle/>
        <a:p>
          <a:r>
            <a:rPr lang="tr-TR" dirty="0" smtClean="0"/>
            <a:t>Machine Learning </a:t>
          </a:r>
          <a:endParaRPr lang="tr-TR" dirty="0"/>
        </a:p>
      </dgm:t>
    </dgm:pt>
    <dgm:pt modelId="{A6980475-78BA-46B4-BC73-199210135877}" type="parTrans" cxnId="{AF8CA9CF-F90F-494C-8F77-F0BDB481AEB0}">
      <dgm:prSet/>
      <dgm:spPr/>
      <dgm:t>
        <a:bodyPr/>
        <a:lstStyle/>
        <a:p>
          <a:endParaRPr lang="tr-TR"/>
        </a:p>
      </dgm:t>
    </dgm:pt>
    <dgm:pt modelId="{49880317-F33D-4287-8E0C-0135CD82A895}" type="sibTrans" cxnId="{AF8CA9CF-F90F-494C-8F77-F0BDB481AEB0}">
      <dgm:prSet/>
      <dgm:spPr/>
      <dgm:t>
        <a:bodyPr/>
        <a:lstStyle/>
        <a:p>
          <a:endParaRPr lang="tr-TR"/>
        </a:p>
      </dgm:t>
    </dgm:pt>
    <dgm:pt modelId="{0D5A39C8-7F02-4412-A9B9-466E3ECD39A0}">
      <dgm:prSet phldrT="[Metin]"/>
      <dgm:spPr/>
      <dgm:t>
        <a:bodyPr/>
        <a:lstStyle/>
        <a:p>
          <a:r>
            <a:rPr lang="tr-TR" dirty="0" err="1" smtClean="0"/>
            <a:t>Signal</a:t>
          </a:r>
          <a:r>
            <a:rPr lang="tr-TR" dirty="0" smtClean="0"/>
            <a:t> </a:t>
          </a:r>
          <a:r>
            <a:rPr lang="tr-TR" dirty="0" err="1" smtClean="0"/>
            <a:t>Processing</a:t>
          </a:r>
          <a:endParaRPr lang="tr-TR" dirty="0"/>
        </a:p>
      </dgm:t>
    </dgm:pt>
    <dgm:pt modelId="{FF24F55C-CFAF-437F-A0BF-0E1A74139A8E}" type="parTrans" cxnId="{62016528-BC35-4477-AB99-4E462708A6D6}">
      <dgm:prSet/>
      <dgm:spPr/>
      <dgm:t>
        <a:bodyPr/>
        <a:lstStyle/>
        <a:p>
          <a:endParaRPr lang="tr-TR"/>
        </a:p>
      </dgm:t>
    </dgm:pt>
    <dgm:pt modelId="{1AF7984C-6CC8-43A4-A7BF-4C4B4C3C7A15}" type="sibTrans" cxnId="{62016528-BC35-4477-AB99-4E462708A6D6}">
      <dgm:prSet/>
      <dgm:spPr/>
      <dgm:t>
        <a:bodyPr/>
        <a:lstStyle/>
        <a:p>
          <a:endParaRPr lang="tr-TR"/>
        </a:p>
      </dgm:t>
    </dgm:pt>
    <dgm:pt modelId="{367F61CE-45EC-42A2-A22A-BEF482A6521A}">
      <dgm:prSet phldrT="[Metin]"/>
      <dgm:spPr/>
      <dgm:t>
        <a:bodyPr/>
        <a:lstStyle/>
        <a:p>
          <a:r>
            <a:rPr lang="tr-TR" dirty="0" err="1" smtClean="0"/>
            <a:t>Pattern</a:t>
          </a:r>
          <a:r>
            <a:rPr lang="tr-TR" dirty="0" smtClean="0"/>
            <a:t> Analysis</a:t>
          </a:r>
          <a:endParaRPr lang="tr-TR" dirty="0"/>
        </a:p>
      </dgm:t>
    </dgm:pt>
    <dgm:pt modelId="{6AB63EEE-0EC0-4433-83A2-415E4E322D39}" type="parTrans" cxnId="{A0AC6097-0EFA-4E23-92B9-8A6713DF7EA1}">
      <dgm:prSet/>
      <dgm:spPr/>
      <dgm:t>
        <a:bodyPr/>
        <a:lstStyle/>
        <a:p>
          <a:endParaRPr lang="tr-TR"/>
        </a:p>
      </dgm:t>
    </dgm:pt>
    <dgm:pt modelId="{0B95242E-6445-4C1E-9A61-D93AC6A6B3AF}" type="sibTrans" cxnId="{A0AC6097-0EFA-4E23-92B9-8A6713DF7EA1}">
      <dgm:prSet/>
      <dgm:spPr/>
      <dgm:t>
        <a:bodyPr/>
        <a:lstStyle/>
        <a:p>
          <a:endParaRPr lang="tr-TR"/>
        </a:p>
      </dgm:t>
    </dgm:pt>
    <dgm:pt modelId="{C15D31F0-621A-4694-A7E9-223D6CB0D73C}">
      <dgm:prSet phldrT="[Metin]"/>
      <dgm:spPr/>
      <dgm:t>
        <a:bodyPr/>
        <a:lstStyle/>
        <a:p>
          <a:r>
            <a:rPr lang="tr-TR" dirty="0" err="1" smtClean="0"/>
            <a:t>Artificial</a:t>
          </a:r>
          <a:r>
            <a:rPr lang="tr-TR" dirty="0" smtClean="0"/>
            <a:t> </a:t>
          </a:r>
          <a:r>
            <a:rPr lang="tr-TR" dirty="0" err="1" smtClean="0"/>
            <a:t>Intelligence</a:t>
          </a:r>
          <a:endParaRPr lang="tr-TR" dirty="0"/>
        </a:p>
      </dgm:t>
    </dgm:pt>
    <dgm:pt modelId="{54E16CAA-1A5C-4191-ACBD-80A3B85351C9}" type="parTrans" cxnId="{218B059E-51CD-4BA0-A04B-CFE6E4603AB2}">
      <dgm:prSet/>
      <dgm:spPr/>
      <dgm:t>
        <a:bodyPr/>
        <a:lstStyle/>
        <a:p>
          <a:endParaRPr lang="tr-TR"/>
        </a:p>
      </dgm:t>
    </dgm:pt>
    <dgm:pt modelId="{23C1D8D2-D696-4D0E-8576-11EAE0D91B90}" type="sibTrans" cxnId="{218B059E-51CD-4BA0-A04B-CFE6E4603AB2}">
      <dgm:prSet/>
      <dgm:spPr/>
      <dgm:t>
        <a:bodyPr/>
        <a:lstStyle/>
        <a:p>
          <a:endParaRPr lang="tr-TR"/>
        </a:p>
      </dgm:t>
    </dgm:pt>
    <dgm:pt modelId="{05185783-462D-4837-A5B1-0D40E2E946BB}">
      <dgm:prSet phldrT="[Metin]"/>
      <dgm:spPr/>
      <dgm:t>
        <a:bodyPr/>
        <a:lstStyle/>
        <a:p>
          <a:r>
            <a:rPr lang="tr-TR" dirty="0" smtClean="0"/>
            <a:t>Image </a:t>
          </a:r>
          <a:r>
            <a:rPr lang="tr-TR" dirty="0" err="1" smtClean="0"/>
            <a:t>Processing</a:t>
          </a:r>
          <a:endParaRPr lang="tr-TR" dirty="0"/>
        </a:p>
      </dgm:t>
    </dgm:pt>
    <dgm:pt modelId="{6C486E9F-6B07-41BC-BBB7-5D1EE1DF229E}" type="parTrans" cxnId="{3D186A5F-E0DA-43F6-A77F-5B634E6AC477}">
      <dgm:prSet/>
      <dgm:spPr/>
      <dgm:t>
        <a:bodyPr/>
        <a:lstStyle/>
        <a:p>
          <a:endParaRPr lang="tr-TR"/>
        </a:p>
      </dgm:t>
    </dgm:pt>
    <dgm:pt modelId="{40B74367-FA08-450A-9699-ED3A78519DD5}" type="sibTrans" cxnId="{3D186A5F-E0DA-43F6-A77F-5B634E6AC477}">
      <dgm:prSet/>
      <dgm:spPr/>
      <dgm:t>
        <a:bodyPr/>
        <a:lstStyle/>
        <a:p>
          <a:endParaRPr lang="tr-TR"/>
        </a:p>
      </dgm:t>
    </dgm:pt>
    <dgm:pt modelId="{5143971E-AFBC-47A3-86D6-0E5FCCE61625}" type="pres">
      <dgm:prSet presAssocID="{A48947D0-01C5-47B2-A318-58C864696655}" presName="Name0" presStyleCnt="0">
        <dgm:presLayoutVars>
          <dgm:chMax val="1"/>
          <dgm:dir/>
          <dgm:animLvl val="ctr"/>
          <dgm:resizeHandles val="exact"/>
        </dgm:presLayoutVars>
      </dgm:prSet>
      <dgm:spPr/>
      <dgm:t>
        <a:bodyPr/>
        <a:lstStyle/>
        <a:p>
          <a:endParaRPr lang="tr-TR"/>
        </a:p>
      </dgm:t>
    </dgm:pt>
    <dgm:pt modelId="{F1477A5D-3BD6-45FB-B9F4-C065167DC6BB}" type="pres">
      <dgm:prSet presAssocID="{C8AE36C1-B60F-4D61-B65E-864062399870}" presName="centerShape" presStyleLbl="node0" presStyleIdx="0" presStyleCnt="1"/>
      <dgm:spPr/>
      <dgm:t>
        <a:bodyPr/>
        <a:lstStyle/>
        <a:p>
          <a:endParaRPr lang="tr-TR"/>
        </a:p>
      </dgm:t>
    </dgm:pt>
    <dgm:pt modelId="{5832C5C0-FE3B-4A66-AE8F-22E374E723BC}" type="pres">
      <dgm:prSet presAssocID="{0EE1E55B-A04D-4694-8852-E0EA2793388E}" presName="parTrans" presStyleLbl="sibTrans2D1" presStyleIdx="0" presStyleCnt="7"/>
      <dgm:spPr/>
      <dgm:t>
        <a:bodyPr/>
        <a:lstStyle/>
        <a:p>
          <a:endParaRPr lang="tr-TR"/>
        </a:p>
      </dgm:t>
    </dgm:pt>
    <dgm:pt modelId="{89DCAA69-A7CB-4E23-A17A-076A14F1D77E}" type="pres">
      <dgm:prSet presAssocID="{0EE1E55B-A04D-4694-8852-E0EA2793388E}" presName="connectorText" presStyleLbl="sibTrans2D1" presStyleIdx="0" presStyleCnt="7"/>
      <dgm:spPr/>
      <dgm:t>
        <a:bodyPr/>
        <a:lstStyle/>
        <a:p>
          <a:endParaRPr lang="tr-TR"/>
        </a:p>
      </dgm:t>
    </dgm:pt>
    <dgm:pt modelId="{80ADEAF9-0B32-4FF2-8FA6-A43871CEE69D}" type="pres">
      <dgm:prSet presAssocID="{D2BE9CDF-2581-4831-8B86-7F36782ECC61}" presName="node" presStyleLbl="node1" presStyleIdx="0" presStyleCnt="7">
        <dgm:presLayoutVars>
          <dgm:bulletEnabled val="1"/>
        </dgm:presLayoutVars>
      </dgm:prSet>
      <dgm:spPr/>
      <dgm:t>
        <a:bodyPr/>
        <a:lstStyle/>
        <a:p>
          <a:endParaRPr lang="tr-TR"/>
        </a:p>
      </dgm:t>
    </dgm:pt>
    <dgm:pt modelId="{B73C7974-392E-4C8D-9305-252062067057}" type="pres">
      <dgm:prSet presAssocID="{A406E758-03E7-403A-A70B-426DD6569921}" presName="parTrans" presStyleLbl="sibTrans2D1" presStyleIdx="1" presStyleCnt="7"/>
      <dgm:spPr/>
      <dgm:t>
        <a:bodyPr/>
        <a:lstStyle/>
        <a:p>
          <a:endParaRPr lang="tr-TR"/>
        </a:p>
      </dgm:t>
    </dgm:pt>
    <dgm:pt modelId="{FD926A15-C234-4E96-81A0-8F8B23A8B05E}" type="pres">
      <dgm:prSet presAssocID="{A406E758-03E7-403A-A70B-426DD6569921}" presName="connectorText" presStyleLbl="sibTrans2D1" presStyleIdx="1" presStyleCnt="7"/>
      <dgm:spPr/>
      <dgm:t>
        <a:bodyPr/>
        <a:lstStyle/>
        <a:p>
          <a:endParaRPr lang="tr-TR"/>
        </a:p>
      </dgm:t>
    </dgm:pt>
    <dgm:pt modelId="{C3ED79C4-2CA8-41D1-9726-92F2338E13EC}" type="pres">
      <dgm:prSet presAssocID="{3CF796F5-3ACB-4180-8098-4E3B4893CFFF}" presName="node" presStyleLbl="node1" presStyleIdx="1" presStyleCnt="7">
        <dgm:presLayoutVars>
          <dgm:bulletEnabled val="1"/>
        </dgm:presLayoutVars>
      </dgm:prSet>
      <dgm:spPr/>
      <dgm:t>
        <a:bodyPr/>
        <a:lstStyle/>
        <a:p>
          <a:endParaRPr lang="tr-TR"/>
        </a:p>
      </dgm:t>
    </dgm:pt>
    <dgm:pt modelId="{AF61200B-809B-4496-81EC-08F623DC9774}" type="pres">
      <dgm:prSet presAssocID="{6C486E9F-6B07-41BC-BBB7-5D1EE1DF229E}" presName="parTrans" presStyleLbl="sibTrans2D1" presStyleIdx="2" presStyleCnt="7"/>
      <dgm:spPr/>
      <dgm:t>
        <a:bodyPr/>
        <a:lstStyle/>
        <a:p>
          <a:endParaRPr lang="tr-TR"/>
        </a:p>
      </dgm:t>
    </dgm:pt>
    <dgm:pt modelId="{8A937A8C-A8B7-4DC9-AE91-1B43EEB9A4F6}" type="pres">
      <dgm:prSet presAssocID="{6C486E9F-6B07-41BC-BBB7-5D1EE1DF229E}" presName="connectorText" presStyleLbl="sibTrans2D1" presStyleIdx="2" presStyleCnt="7"/>
      <dgm:spPr/>
      <dgm:t>
        <a:bodyPr/>
        <a:lstStyle/>
        <a:p>
          <a:endParaRPr lang="tr-TR"/>
        </a:p>
      </dgm:t>
    </dgm:pt>
    <dgm:pt modelId="{EDBF0E29-DE2E-4B6B-A208-A30295429B0E}" type="pres">
      <dgm:prSet presAssocID="{05185783-462D-4837-A5B1-0D40E2E946BB}" presName="node" presStyleLbl="node1" presStyleIdx="2" presStyleCnt="7">
        <dgm:presLayoutVars>
          <dgm:bulletEnabled val="1"/>
        </dgm:presLayoutVars>
      </dgm:prSet>
      <dgm:spPr/>
      <dgm:t>
        <a:bodyPr/>
        <a:lstStyle/>
        <a:p>
          <a:endParaRPr lang="tr-TR"/>
        </a:p>
      </dgm:t>
    </dgm:pt>
    <dgm:pt modelId="{05954249-F5C7-4FAE-A717-AD00E308C0C6}" type="pres">
      <dgm:prSet presAssocID="{A6980475-78BA-46B4-BC73-199210135877}" presName="parTrans" presStyleLbl="sibTrans2D1" presStyleIdx="3" presStyleCnt="7"/>
      <dgm:spPr/>
      <dgm:t>
        <a:bodyPr/>
        <a:lstStyle/>
        <a:p>
          <a:endParaRPr lang="tr-TR"/>
        </a:p>
      </dgm:t>
    </dgm:pt>
    <dgm:pt modelId="{EA3C7D1A-93BF-480C-8660-5CA47CF67155}" type="pres">
      <dgm:prSet presAssocID="{A6980475-78BA-46B4-BC73-199210135877}" presName="connectorText" presStyleLbl="sibTrans2D1" presStyleIdx="3" presStyleCnt="7"/>
      <dgm:spPr/>
      <dgm:t>
        <a:bodyPr/>
        <a:lstStyle/>
        <a:p>
          <a:endParaRPr lang="tr-TR"/>
        </a:p>
      </dgm:t>
    </dgm:pt>
    <dgm:pt modelId="{1CA11A30-E725-42C8-A341-B654CFB7BE30}" type="pres">
      <dgm:prSet presAssocID="{AE84E73E-0774-4E67-A1C3-3D66B25540D5}" presName="node" presStyleLbl="node1" presStyleIdx="3" presStyleCnt="7">
        <dgm:presLayoutVars>
          <dgm:bulletEnabled val="1"/>
        </dgm:presLayoutVars>
      </dgm:prSet>
      <dgm:spPr/>
      <dgm:t>
        <a:bodyPr/>
        <a:lstStyle/>
        <a:p>
          <a:endParaRPr lang="tr-TR"/>
        </a:p>
      </dgm:t>
    </dgm:pt>
    <dgm:pt modelId="{1C9FF56A-E305-4A6B-B339-779397A7316D}" type="pres">
      <dgm:prSet presAssocID="{6AB63EEE-0EC0-4433-83A2-415E4E322D39}" presName="parTrans" presStyleLbl="sibTrans2D1" presStyleIdx="4" presStyleCnt="7"/>
      <dgm:spPr/>
      <dgm:t>
        <a:bodyPr/>
        <a:lstStyle/>
        <a:p>
          <a:endParaRPr lang="tr-TR"/>
        </a:p>
      </dgm:t>
    </dgm:pt>
    <dgm:pt modelId="{77A295B2-628C-47D4-97BC-3879742347D8}" type="pres">
      <dgm:prSet presAssocID="{6AB63EEE-0EC0-4433-83A2-415E4E322D39}" presName="connectorText" presStyleLbl="sibTrans2D1" presStyleIdx="4" presStyleCnt="7"/>
      <dgm:spPr/>
      <dgm:t>
        <a:bodyPr/>
        <a:lstStyle/>
        <a:p>
          <a:endParaRPr lang="tr-TR"/>
        </a:p>
      </dgm:t>
    </dgm:pt>
    <dgm:pt modelId="{14F5A654-658A-4124-9683-690E327AA29E}" type="pres">
      <dgm:prSet presAssocID="{367F61CE-45EC-42A2-A22A-BEF482A6521A}" presName="node" presStyleLbl="node1" presStyleIdx="4" presStyleCnt="7">
        <dgm:presLayoutVars>
          <dgm:bulletEnabled val="1"/>
        </dgm:presLayoutVars>
      </dgm:prSet>
      <dgm:spPr/>
      <dgm:t>
        <a:bodyPr/>
        <a:lstStyle/>
        <a:p>
          <a:endParaRPr lang="tr-TR"/>
        </a:p>
      </dgm:t>
    </dgm:pt>
    <dgm:pt modelId="{5FC2FE34-FD52-4E79-BA8B-FE53612FC9D8}" type="pres">
      <dgm:prSet presAssocID="{54E16CAA-1A5C-4191-ACBD-80A3B85351C9}" presName="parTrans" presStyleLbl="sibTrans2D1" presStyleIdx="5" presStyleCnt="7"/>
      <dgm:spPr/>
      <dgm:t>
        <a:bodyPr/>
        <a:lstStyle/>
        <a:p>
          <a:endParaRPr lang="tr-TR"/>
        </a:p>
      </dgm:t>
    </dgm:pt>
    <dgm:pt modelId="{BB025393-F024-425A-9F26-151CCD2D1F9A}" type="pres">
      <dgm:prSet presAssocID="{54E16CAA-1A5C-4191-ACBD-80A3B85351C9}" presName="connectorText" presStyleLbl="sibTrans2D1" presStyleIdx="5" presStyleCnt="7"/>
      <dgm:spPr/>
      <dgm:t>
        <a:bodyPr/>
        <a:lstStyle/>
        <a:p>
          <a:endParaRPr lang="tr-TR"/>
        </a:p>
      </dgm:t>
    </dgm:pt>
    <dgm:pt modelId="{32221BB8-04DE-4D0D-B07C-C344B731825D}" type="pres">
      <dgm:prSet presAssocID="{C15D31F0-621A-4694-A7E9-223D6CB0D73C}" presName="node" presStyleLbl="node1" presStyleIdx="5" presStyleCnt="7">
        <dgm:presLayoutVars>
          <dgm:bulletEnabled val="1"/>
        </dgm:presLayoutVars>
      </dgm:prSet>
      <dgm:spPr/>
      <dgm:t>
        <a:bodyPr/>
        <a:lstStyle/>
        <a:p>
          <a:endParaRPr lang="tr-TR"/>
        </a:p>
      </dgm:t>
    </dgm:pt>
    <dgm:pt modelId="{F773190A-E22A-4FCB-8103-25782C62E3BE}" type="pres">
      <dgm:prSet presAssocID="{FF24F55C-CFAF-437F-A0BF-0E1A74139A8E}" presName="parTrans" presStyleLbl="sibTrans2D1" presStyleIdx="6" presStyleCnt="7"/>
      <dgm:spPr/>
      <dgm:t>
        <a:bodyPr/>
        <a:lstStyle/>
        <a:p>
          <a:endParaRPr lang="tr-TR"/>
        </a:p>
      </dgm:t>
    </dgm:pt>
    <dgm:pt modelId="{FB4FE8EA-4D0C-4982-8D92-E5DE23C1E594}" type="pres">
      <dgm:prSet presAssocID="{FF24F55C-CFAF-437F-A0BF-0E1A74139A8E}" presName="connectorText" presStyleLbl="sibTrans2D1" presStyleIdx="6" presStyleCnt="7"/>
      <dgm:spPr/>
      <dgm:t>
        <a:bodyPr/>
        <a:lstStyle/>
        <a:p>
          <a:endParaRPr lang="tr-TR"/>
        </a:p>
      </dgm:t>
    </dgm:pt>
    <dgm:pt modelId="{AD322DA5-94D7-47A4-98C0-55C56E97F5ED}" type="pres">
      <dgm:prSet presAssocID="{0D5A39C8-7F02-4412-A9B9-466E3ECD39A0}" presName="node" presStyleLbl="node1" presStyleIdx="6" presStyleCnt="7">
        <dgm:presLayoutVars>
          <dgm:bulletEnabled val="1"/>
        </dgm:presLayoutVars>
      </dgm:prSet>
      <dgm:spPr/>
      <dgm:t>
        <a:bodyPr/>
        <a:lstStyle/>
        <a:p>
          <a:endParaRPr lang="tr-TR"/>
        </a:p>
      </dgm:t>
    </dgm:pt>
  </dgm:ptLst>
  <dgm:cxnLst>
    <dgm:cxn modelId="{A1C57F14-88BB-4735-9A46-2589207DA5DC}" srcId="{A48947D0-01C5-47B2-A318-58C864696655}" destId="{C8AE36C1-B60F-4D61-B65E-864062399870}" srcOrd="0" destOrd="0" parTransId="{89CA456B-896A-4E97-971C-B933120EA70C}" sibTransId="{189A153E-B3CF-48DF-A825-6B7575698288}"/>
    <dgm:cxn modelId="{D59BD56B-24C5-4A79-8A34-4A6268ED1D1A}" type="presOf" srcId="{0D5A39C8-7F02-4412-A9B9-466E3ECD39A0}" destId="{AD322DA5-94D7-47A4-98C0-55C56E97F5ED}" srcOrd="0" destOrd="0" presId="urn:microsoft.com/office/officeart/2005/8/layout/radial5"/>
    <dgm:cxn modelId="{218B059E-51CD-4BA0-A04B-CFE6E4603AB2}" srcId="{C8AE36C1-B60F-4D61-B65E-864062399870}" destId="{C15D31F0-621A-4694-A7E9-223D6CB0D73C}" srcOrd="5" destOrd="0" parTransId="{54E16CAA-1A5C-4191-ACBD-80A3B85351C9}" sibTransId="{23C1D8D2-D696-4D0E-8576-11EAE0D91B90}"/>
    <dgm:cxn modelId="{F4CF8C9F-6B6C-4546-88EF-7573E942C164}" type="presOf" srcId="{A406E758-03E7-403A-A70B-426DD6569921}" destId="{FD926A15-C234-4E96-81A0-8F8B23A8B05E}" srcOrd="1" destOrd="0" presId="urn:microsoft.com/office/officeart/2005/8/layout/radial5"/>
    <dgm:cxn modelId="{53F36D48-D12D-4309-A67E-B25E94BD149E}" type="presOf" srcId="{0EE1E55B-A04D-4694-8852-E0EA2793388E}" destId="{5832C5C0-FE3B-4A66-AE8F-22E374E723BC}" srcOrd="0" destOrd="0" presId="urn:microsoft.com/office/officeart/2005/8/layout/radial5"/>
    <dgm:cxn modelId="{AF8CA9CF-F90F-494C-8F77-F0BDB481AEB0}" srcId="{C8AE36C1-B60F-4D61-B65E-864062399870}" destId="{AE84E73E-0774-4E67-A1C3-3D66B25540D5}" srcOrd="3" destOrd="0" parTransId="{A6980475-78BA-46B4-BC73-199210135877}" sibTransId="{49880317-F33D-4287-8E0C-0135CD82A895}"/>
    <dgm:cxn modelId="{0CA3D567-1E85-4730-861A-BAE63067880A}" type="presOf" srcId="{6C486E9F-6B07-41BC-BBB7-5D1EE1DF229E}" destId="{8A937A8C-A8B7-4DC9-AE91-1B43EEB9A4F6}" srcOrd="1" destOrd="0" presId="urn:microsoft.com/office/officeart/2005/8/layout/radial5"/>
    <dgm:cxn modelId="{566AA686-AAF5-4F2B-9195-8DB0A7273D0F}" type="presOf" srcId="{A406E758-03E7-403A-A70B-426DD6569921}" destId="{B73C7974-392E-4C8D-9305-252062067057}" srcOrd="0" destOrd="0" presId="urn:microsoft.com/office/officeart/2005/8/layout/radial5"/>
    <dgm:cxn modelId="{A0AC6097-0EFA-4E23-92B9-8A6713DF7EA1}" srcId="{C8AE36C1-B60F-4D61-B65E-864062399870}" destId="{367F61CE-45EC-42A2-A22A-BEF482A6521A}" srcOrd="4" destOrd="0" parTransId="{6AB63EEE-0EC0-4433-83A2-415E4E322D39}" sibTransId="{0B95242E-6445-4C1E-9A61-D93AC6A6B3AF}"/>
    <dgm:cxn modelId="{748727E3-B1B8-437B-95BB-AF37B0982A07}" type="presOf" srcId="{05185783-462D-4837-A5B1-0D40E2E946BB}" destId="{EDBF0E29-DE2E-4B6B-A208-A30295429B0E}" srcOrd="0" destOrd="0" presId="urn:microsoft.com/office/officeart/2005/8/layout/radial5"/>
    <dgm:cxn modelId="{15CCEC71-9B84-4EE4-A074-398685A80B80}" type="presOf" srcId="{A6980475-78BA-46B4-BC73-199210135877}" destId="{05954249-F5C7-4FAE-A717-AD00E308C0C6}" srcOrd="0" destOrd="0" presId="urn:microsoft.com/office/officeart/2005/8/layout/radial5"/>
    <dgm:cxn modelId="{EFE7D986-B8D9-45B3-9700-A81CF58A08F7}" type="presOf" srcId="{54E16CAA-1A5C-4191-ACBD-80A3B85351C9}" destId="{5FC2FE34-FD52-4E79-BA8B-FE53612FC9D8}" srcOrd="0" destOrd="0" presId="urn:microsoft.com/office/officeart/2005/8/layout/radial5"/>
    <dgm:cxn modelId="{D4273AF3-890F-4A93-8372-A98C83158756}" type="presOf" srcId="{6AB63EEE-0EC0-4433-83A2-415E4E322D39}" destId="{1C9FF56A-E305-4A6B-B339-779397A7316D}" srcOrd="0" destOrd="0" presId="urn:microsoft.com/office/officeart/2005/8/layout/radial5"/>
    <dgm:cxn modelId="{3D186A5F-E0DA-43F6-A77F-5B634E6AC477}" srcId="{C8AE36C1-B60F-4D61-B65E-864062399870}" destId="{05185783-462D-4837-A5B1-0D40E2E946BB}" srcOrd="2" destOrd="0" parTransId="{6C486E9F-6B07-41BC-BBB7-5D1EE1DF229E}" sibTransId="{40B74367-FA08-450A-9699-ED3A78519DD5}"/>
    <dgm:cxn modelId="{F1A579A1-2823-4A04-8BDC-07A2ECFEF101}" type="presOf" srcId="{D2BE9CDF-2581-4831-8B86-7F36782ECC61}" destId="{80ADEAF9-0B32-4FF2-8FA6-A43871CEE69D}" srcOrd="0" destOrd="0" presId="urn:microsoft.com/office/officeart/2005/8/layout/radial5"/>
    <dgm:cxn modelId="{4F9EAD6B-5FDC-45CA-B6B6-395FDE9A0CC1}" type="presOf" srcId="{FF24F55C-CFAF-437F-A0BF-0E1A74139A8E}" destId="{FB4FE8EA-4D0C-4982-8D92-E5DE23C1E594}" srcOrd="1" destOrd="0" presId="urn:microsoft.com/office/officeart/2005/8/layout/radial5"/>
    <dgm:cxn modelId="{592B011B-5F09-49AB-A901-4927A2A3D1F0}" type="presOf" srcId="{AE84E73E-0774-4E67-A1C3-3D66B25540D5}" destId="{1CA11A30-E725-42C8-A341-B654CFB7BE30}" srcOrd="0" destOrd="0" presId="urn:microsoft.com/office/officeart/2005/8/layout/radial5"/>
    <dgm:cxn modelId="{4ABBCC73-96FA-4069-A9F4-F7CAB6366D3F}" type="presOf" srcId="{FF24F55C-CFAF-437F-A0BF-0E1A74139A8E}" destId="{F773190A-E22A-4FCB-8103-25782C62E3BE}" srcOrd="0" destOrd="0" presId="urn:microsoft.com/office/officeart/2005/8/layout/radial5"/>
    <dgm:cxn modelId="{019AA55F-32E7-4F8A-9AEB-5DADF2C611E0}" srcId="{C8AE36C1-B60F-4D61-B65E-864062399870}" destId="{3CF796F5-3ACB-4180-8098-4E3B4893CFFF}" srcOrd="1" destOrd="0" parTransId="{A406E758-03E7-403A-A70B-426DD6569921}" sibTransId="{34C2E693-346F-4B21-97D7-5599A065A3DD}"/>
    <dgm:cxn modelId="{E8047596-562D-425C-8763-25CBB605BFB8}" type="presOf" srcId="{0EE1E55B-A04D-4694-8852-E0EA2793388E}" destId="{89DCAA69-A7CB-4E23-A17A-076A14F1D77E}" srcOrd="1" destOrd="0" presId="urn:microsoft.com/office/officeart/2005/8/layout/radial5"/>
    <dgm:cxn modelId="{6762F1F3-2E0B-456C-8419-C3E86B84BB0C}" type="presOf" srcId="{54E16CAA-1A5C-4191-ACBD-80A3B85351C9}" destId="{BB025393-F024-425A-9F26-151CCD2D1F9A}" srcOrd="1" destOrd="0" presId="urn:microsoft.com/office/officeart/2005/8/layout/radial5"/>
    <dgm:cxn modelId="{6D5946F9-49D8-406D-BDEA-8BADA85D89EA}" srcId="{C8AE36C1-B60F-4D61-B65E-864062399870}" destId="{D2BE9CDF-2581-4831-8B86-7F36782ECC61}" srcOrd="0" destOrd="0" parTransId="{0EE1E55B-A04D-4694-8852-E0EA2793388E}" sibTransId="{94017EA4-59AE-40DA-B222-97ADA30ADFAF}"/>
    <dgm:cxn modelId="{D4D4EC77-237A-4B09-AD2C-06191D36269B}" type="presOf" srcId="{C15D31F0-621A-4694-A7E9-223D6CB0D73C}" destId="{32221BB8-04DE-4D0D-B07C-C344B731825D}" srcOrd="0" destOrd="0" presId="urn:microsoft.com/office/officeart/2005/8/layout/radial5"/>
    <dgm:cxn modelId="{8E390753-DE59-4B1A-B71A-B5E5FF299AEB}" type="presOf" srcId="{C8AE36C1-B60F-4D61-B65E-864062399870}" destId="{F1477A5D-3BD6-45FB-B9F4-C065167DC6BB}" srcOrd="0" destOrd="0" presId="urn:microsoft.com/office/officeart/2005/8/layout/radial5"/>
    <dgm:cxn modelId="{62016528-BC35-4477-AB99-4E462708A6D6}" srcId="{C8AE36C1-B60F-4D61-B65E-864062399870}" destId="{0D5A39C8-7F02-4412-A9B9-466E3ECD39A0}" srcOrd="6" destOrd="0" parTransId="{FF24F55C-CFAF-437F-A0BF-0E1A74139A8E}" sibTransId="{1AF7984C-6CC8-43A4-A7BF-4C4B4C3C7A15}"/>
    <dgm:cxn modelId="{0B797EAD-D548-4612-8A45-FA095B783FF1}" type="presOf" srcId="{A6980475-78BA-46B4-BC73-199210135877}" destId="{EA3C7D1A-93BF-480C-8660-5CA47CF67155}" srcOrd="1" destOrd="0" presId="urn:microsoft.com/office/officeart/2005/8/layout/radial5"/>
    <dgm:cxn modelId="{E0662819-0153-459B-A0E4-EBFCCE47A784}" type="presOf" srcId="{367F61CE-45EC-42A2-A22A-BEF482A6521A}" destId="{14F5A654-658A-4124-9683-690E327AA29E}" srcOrd="0" destOrd="0" presId="urn:microsoft.com/office/officeart/2005/8/layout/radial5"/>
    <dgm:cxn modelId="{2FDFBFF1-780A-49A1-BDDE-35E417805970}" type="presOf" srcId="{6AB63EEE-0EC0-4433-83A2-415E4E322D39}" destId="{77A295B2-628C-47D4-97BC-3879742347D8}" srcOrd="1" destOrd="0" presId="urn:microsoft.com/office/officeart/2005/8/layout/radial5"/>
    <dgm:cxn modelId="{172074FB-0847-4286-8E74-E729289E7DEB}" type="presOf" srcId="{6C486E9F-6B07-41BC-BBB7-5D1EE1DF229E}" destId="{AF61200B-809B-4496-81EC-08F623DC9774}" srcOrd="0" destOrd="0" presId="urn:microsoft.com/office/officeart/2005/8/layout/radial5"/>
    <dgm:cxn modelId="{E2C67432-809A-414A-863C-0C4CEFFE3D55}" type="presOf" srcId="{3CF796F5-3ACB-4180-8098-4E3B4893CFFF}" destId="{C3ED79C4-2CA8-41D1-9726-92F2338E13EC}" srcOrd="0" destOrd="0" presId="urn:microsoft.com/office/officeart/2005/8/layout/radial5"/>
    <dgm:cxn modelId="{CF4C9211-67BE-4C0D-BDB2-852E64C1589C}" type="presOf" srcId="{A48947D0-01C5-47B2-A318-58C864696655}" destId="{5143971E-AFBC-47A3-86D6-0E5FCCE61625}" srcOrd="0" destOrd="0" presId="urn:microsoft.com/office/officeart/2005/8/layout/radial5"/>
    <dgm:cxn modelId="{738E24C9-0B04-4A87-BCC2-FC4C2852EC17}" type="presParOf" srcId="{5143971E-AFBC-47A3-86D6-0E5FCCE61625}" destId="{F1477A5D-3BD6-45FB-B9F4-C065167DC6BB}" srcOrd="0" destOrd="0" presId="urn:microsoft.com/office/officeart/2005/8/layout/radial5"/>
    <dgm:cxn modelId="{39197479-750D-4B53-8689-A230DA167BCE}" type="presParOf" srcId="{5143971E-AFBC-47A3-86D6-0E5FCCE61625}" destId="{5832C5C0-FE3B-4A66-AE8F-22E374E723BC}" srcOrd="1" destOrd="0" presId="urn:microsoft.com/office/officeart/2005/8/layout/radial5"/>
    <dgm:cxn modelId="{1CAB0043-2EEB-4D53-86ED-BB0EA82BABA8}" type="presParOf" srcId="{5832C5C0-FE3B-4A66-AE8F-22E374E723BC}" destId="{89DCAA69-A7CB-4E23-A17A-076A14F1D77E}" srcOrd="0" destOrd="0" presId="urn:microsoft.com/office/officeart/2005/8/layout/radial5"/>
    <dgm:cxn modelId="{5A3B1746-5E70-40AF-BD13-7A5B11F24203}" type="presParOf" srcId="{5143971E-AFBC-47A3-86D6-0E5FCCE61625}" destId="{80ADEAF9-0B32-4FF2-8FA6-A43871CEE69D}" srcOrd="2" destOrd="0" presId="urn:microsoft.com/office/officeart/2005/8/layout/radial5"/>
    <dgm:cxn modelId="{D2495F2C-55EC-4076-96A1-E02DF4685100}" type="presParOf" srcId="{5143971E-AFBC-47A3-86D6-0E5FCCE61625}" destId="{B73C7974-392E-4C8D-9305-252062067057}" srcOrd="3" destOrd="0" presId="urn:microsoft.com/office/officeart/2005/8/layout/radial5"/>
    <dgm:cxn modelId="{D8D0B2AF-9D85-4E46-8AF5-A266C683928F}" type="presParOf" srcId="{B73C7974-392E-4C8D-9305-252062067057}" destId="{FD926A15-C234-4E96-81A0-8F8B23A8B05E}" srcOrd="0" destOrd="0" presId="urn:microsoft.com/office/officeart/2005/8/layout/radial5"/>
    <dgm:cxn modelId="{12E319E5-82E8-418E-98D0-9A1477C0944C}" type="presParOf" srcId="{5143971E-AFBC-47A3-86D6-0E5FCCE61625}" destId="{C3ED79C4-2CA8-41D1-9726-92F2338E13EC}" srcOrd="4" destOrd="0" presId="urn:microsoft.com/office/officeart/2005/8/layout/radial5"/>
    <dgm:cxn modelId="{1086256D-CCBC-4133-B0E3-6851D9C4BDA8}" type="presParOf" srcId="{5143971E-AFBC-47A3-86D6-0E5FCCE61625}" destId="{AF61200B-809B-4496-81EC-08F623DC9774}" srcOrd="5" destOrd="0" presId="urn:microsoft.com/office/officeart/2005/8/layout/radial5"/>
    <dgm:cxn modelId="{A2C2D9ED-383A-4BC9-9018-AAC3ED6BA295}" type="presParOf" srcId="{AF61200B-809B-4496-81EC-08F623DC9774}" destId="{8A937A8C-A8B7-4DC9-AE91-1B43EEB9A4F6}" srcOrd="0" destOrd="0" presId="urn:microsoft.com/office/officeart/2005/8/layout/radial5"/>
    <dgm:cxn modelId="{73D05206-FBC9-4553-9596-C8A8406D65B6}" type="presParOf" srcId="{5143971E-AFBC-47A3-86D6-0E5FCCE61625}" destId="{EDBF0E29-DE2E-4B6B-A208-A30295429B0E}" srcOrd="6" destOrd="0" presId="urn:microsoft.com/office/officeart/2005/8/layout/radial5"/>
    <dgm:cxn modelId="{7CE55237-03DD-4861-AF14-C352E9581E66}" type="presParOf" srcId="{5143971E-AFBC-47A3-86D6-0E5FCCE61625}" destId="{05954249-F5C7-4FAE-A717-AD00E308C0C6}" srcOrd="7" destOrd="0" presId="urn:microsoft.com/office/officeart/2005/8/layout/radial5"/>
    <dgm:cxn modelId="{DCF92EF5-F6A5-42BD-9231-5BF2C9692CBF}" type="presParOf" srcId="{05954249-F5C7-4FAE-A717-AD00E308C0C6}" destId="{EA3C7D1A-93BF-480C-8660-5CA47CF67155}" srcOrd="0" destOrd="0" presId="urn:microsoft.com/office/officeart/2005/8/layout/radial5"/>
    <dgm:cxn modelId="{30A12199-4B5D-462C-BE08-ACA97010EEAC}" type="presParOf" srcId="{5143971E-AFBC-47A3-86D6-0E5FCCE61625}" destId="{1CA11A30-E725-42C8-A341-B654CFB7BE30}" srcOrd="8" destOrd="0" presId="urn:microsoft.com/office/officeart/2005/8/layout/radial5"/>
    <dgm:cxn modelId="{D4B21A14-8464-403C-A0EB-766FBF224B8F}" type="presParOf" srcId="{5143971E-AFBC-47A3-86D6-0E5FCCE61625}" destId="{1C9FF56A-E305-4A6B-B339-779397A7316D}" srcOrd="9" destOrd="0" presId="urn:microsoft.com/office/officeart/2005/8/layout/radial5"/>
    <dgm:cxn modelId="{DA264E21-D61E-4647-84A6-DA2428E9336F}" type="presParOf" srcId="{1C9FF56A-E305-4A6B-B339-779397A7316D}" destId="{77A295B2-628C-47D4-97BC-3879742347D8}" srcOrd="0" destOrd="0" presId="urn:microsoft.com/office/officeart/2005/8/layout/radial5"/>
    <dgm:cxn modelId="{6850856A-9CD4-4FC0-BBBE-BD2327F3E97C}" type="presParOf" srcId="{5143971E-AFBC-47A3-86D6-0E5FCCE61625}" destId="{14F5A654-658A-4124-9683-690E327AA29E}" srcOrd="10" destOrd="0" presId="urn:microsoft.com/office/officeart/2005/8/layout/radial5"/>
    <dgm:cxn modelId="{BDDF83B2-927D-4281-9607-8A6F34034DC5}" type="presParOf" srcId="{5143971E-AFBC-47A3-86D6-0E5FCCE61625}" destId="{5FC2FE34-FD52-4E79-BA8B-FE53612FC9D8}" srcOrd="11" destOrd="0" presId="urn:microsoft.com/office/officeart/2005/8/layout/radial5"/>
    <dgm:cxn modelId="{54D1B46F-C939-448D-950F-7DCA63D0A394}" type="presParOf" srcId="{5FC2FE34-FD52-4E79-BA8B-FE53612FC9D8}" destId="{BB025393-F024-425A-9F26-151CCD2D1F9A}" srcOrd="0" destOrd="0" presId="urn:microsoft.com/office/officeart/2005/8/layout/radial5"/>
    <dgm:cxn modelId="{7F156193-D5C7-42C1-8823-F6B3C0869607}" type="presParOf" srcId="{5143971E-AFBC-47A3-86D6-0E5FCCE61625}" destId="{32221BB8-04DE-4D0D-B07C-C344B731825D}" srcOrd="12" destOrd="0" presId="urn:microsoft.com/office/officeart/2005/8/layout/radial5"/>
    <dgm:cxn modelId="{F0194E45-D2F4-4E70-8B8C-EAF5B28E48D4}" type="presParOf" srcId="{5143971E-AFBC-47A3-86D6-0E5FCCE61625}" destId="{F773190A-E22A-4FCB-8103-25782C62E3BE}" srcOrd="13" destOrd="0" presId="urn:microsoft.com/office/officeart/2005/8/layout/radial5"/>
    <dgm:cxn modelId="{DAC6223A-99D0-4E52-817D-29501D258701}" type="presParOf" srcId="{F773190A-E22A-4FCB-8103-25782C62E3BE}" destId="{FB4FE8EA-4D0C-4982-8D92-E5DE23C1E594}" srcOrd="0" destOrd="0" presId="urn:microsoft.com/office/officeart/2005/8/layout/radial5"/>
    <dgm:cxn modelId="{22D7D636-7E2B-43E5-8CA8-B5402759BB1B}" type="presParOf" srcId="{5143971E-AFBC-47A3-86D6-0E5FCCE61625}" destId="{AD322DA5-94D7-47A4-98C0-55C56E97F5ED}"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477A5D-3BD6-45FB-B9F4-C065167DC6BB}">
      <dsp:nvSpPr>
        <dsp:cNvPr id="0" name=""/>
        <dsp:cNvSpPr/>
      </dsp:nvSpPr>
      <dsp:spPr>
        <a:xfrm>
          <a:off x="3462821" y="1698127"/>
          <a:ext cx="1303957" cy="1303957"/>
        </a:xfrm>
        <a:prstGeom prst="ellipse">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tr-TR" sz="1600" kern="1200" dirty="0" err="1" smtClean="0"/>
            <a:t>Computer</a:t>
          </a:r>
          <a:r>
            <a:rPr lang="tr-TR" sz="1600" kern="1200" dirty="0" smtClean="0"/>
            <a:t> </a:t>
          </a:r>
          <a:r>
            <a:rPr lang="tr-TR" sz="1600" kern="1200" dirty="0" err="1" smtClean="0"/>
            <a:t>Vision</a:t>
          </a:r>
          <a:endParaRPr lang="tr-TR" sz="1600" kern="1200" dirty="0"/>
        </a:p>
      </dsp:txBody>
      <dsp:txXfrm>
        <a:off x="3653781" y="1889087"/>
        <a:ext cx="922037" cy="922037"/>
      </dsp:txXfrm>
    </dsp:sp>
    <dsp:sp modelId="{5832C5C0-FE3B-4A66-AE8F-22E374E723BC}">
      <dsp:nvSpPr>
        <dsp:cNvPr id="0" name=""/>
        <dsp:cNvSpPr/>
      </dsp:nvSpPr>
      <dsp:spPr>
        <a:xfrm rot="16200000">
          <a:off x="3976793" y="1223876"/>
          <a:ext cx="276013" cy="443345"/>
        </a:xfrm>
        <a:prstGeom prst="rightArrow">
          <a:avLst>
            <a:gd name="adj1" fmla="val 60000"/>
            <a:gd name="adj2" fmla="val 50000"/>
          </a:avLst>
        </a:prstGeom>
        <a:gradFill rotWithShape="0">
          <a:gsLst>
            <a:gs pos="0">
              <a:schemeClr val="accent3">
                <a:tint val="60000"/>
                <a:hueOff val="0"/>
                <a:satOff val="0"/>
                <a:lumOff val="0"/>
                <a:alphaOff val="0"/>
                <a:tint val="50000"/>
                <a:satMod val="300000"/>
              </a:schemeClr>
            </a:gs>
            <a:gs pos="35000">
              <a:schemeClr val="accent3">
                <a:tint val="60000"/>
                <a:hueOff val="0"/>
                <a:satOff val="0"/>
                <a:lumOff val="0"/>
                <a:alphaOff val="0"/>
                <a:tint val="37000"/>
                <a:satMod val="300000"/>
              </a:schemeClr>
            </a:gs>
            <a:gs pos="100000">
              <a:schemeClr val="accent3">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tr-TR" sz="1300" kern="1200"/>
        </a:p>
      </dsp:txBody>
      <dsp:txXfrm>
        <a:off x="4018195" y="1353947"/>
        <a:ext cx="193209" cy="266007"/>
      </dsp:txXfrm>
    </dsp:sp>
    <dsp:sp modelId="{80ADEAF9-0B32-4FF2-8FA6-A43871CEE69D}">
      <dsp:nvSpPr>
        <dsp:cNvPr id="0" name=""/>
        <dsp:cNvSpPr/>
      </dsp:nvSpPr>
      <dsp:spPr>
        <a:xfrm>
          <a:off x="3528019" y="3785"/>
          <a:ext cx="1173561" cy="1173561"/>
        </a:xfrm>
        <a:prstGeom prst="ellipse">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tr-TR" sz="1300" kern="1200" dirty="0" err="1" smtClean="0"/>
            <a:t>Cognitive</a:t>
          </a:r>
          <a:r>
            <a:rPr lang="tr-TR" sz="1300" kern="1200" dirty="0" smtClean="0"/>
            <a:t> </a:t>
          </a:r>
          <a:r>
            <a:rPr lang="tr-TR" sz="1300" kern="1200" dirty="0" err="1" smtClean="0"/>
            <a:t>Psychology</a:t>
          </a:r>
          <a:endParaRPr lang="tr-TR" sz="1300" kern="1200" dirty="0"/>
        </a:p>
      </dsp:txBody>
      <dsp:txXfrm>
        <a:off x="3699883" y="175649"/>
        <a:ext cx="829833" cy="829833"/>
      </dsp:txXfrm>
    </dsp:sp>
    <dsp:sp modelId="{B73C7974-392E-4C8D-9305-252062067057}">
      <dsp:nvSpPr>
        <dsp:cNvPr id="0" name=""/>
        <dsp:cNvSpPr/>
      </dsp:nvSpPr>
      <dsp:spPr>
        <a:xfrm rot="19285714">
          <a:off x="4684004" y="1564451"/>
          <a:ext cx="276013" cy="443345"/>
        </a:xfrm>
        <a:prstGeom prst="rightArrow">
          <a:avLst>
            <a:gd name="adj1" fmla="val 60000"/>
            <a:gd name="adj2" fmla="val 50000"/>
          </a:avLst>
        </a:prstGeom>
        <a:gradFill rotWithShape="0">
          <a:gsLst>
            <a:gs pos="0">
              <a:schemeClr val="accent3">
                <a:tint val="60000"/>
                <a:hueOff val="0"/>
                <a:satOff val="0"/>
                <a:lumOff val="0"/>
                <a:alphaOff val="0"/>
                <a:tint val="50000"/>
                <a:satMod val="300000"/>
              </a:schemeClr>
            </a:gs>
            <a:gs pos="35000">
              <a:schemeClr val="accent3">
                <a:tint val="60000"/>
                <a:hueOff val="0"/>
                <a:satOff val="0"/>
                <a:lumOff val="0"/>
                <a:alphaOff val="0"/>
                <a:tint val="37000"/>
                <a:satMod val="300000"/>
              </a:schemeClr>
            </a:gs>
            <a:gs pos="100000">
              <a:schemeClr val="accent3">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tr-TR" sz="1300" kern="1200"/>
        </a:p>
      </dsp:txBody>
      <dsp:txXfrm>
        <a:off x="4693037" y="1678934"/>
        <a:ext cx="193209" cy="266007"/>
      </dsp:txXfrm>
    </dsp:sp>
    <dsp:sp modelId="{C3ED79C4-2CA8-41D1-9726-92F2338E13EC}">
      <dsp:nvSpPr>
        <dsp:cNvPr id="0" name=""/>
        <dsp:cNvSpPr/>
      </dsp:nvSpPr>
      <dsp:spPr>
        <a:xfrm>
          <a:off x="4903682" y="666270"/>
          <a:ext cx="1173561" cy="1173561"/>
        </a:xfrm>
        <a:prstGeom prst="ellipse">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tr-TR" sz="1300" kern="1200" dirty="0" err="1" smtClean="0"/>
            <a:t>Computer</a:t>
          </a:r>
          <a:r>
            <a:rPr lang="tr-TR" sz="1300" kern="1200" dirty="0" smtClean="0"/>
            <a:t> Graphics</a:t>
          </a:r>
          <a:endParaRPr lang="tr-TR" sz="1300" kern="1200" dirty="0"/>
        </a:p>
      </dsp:txBody>
      <dsp:txXfrm>
        <a:off x="5075546" y="838134"/>
        <a:ext cx="829833" cy="829833"/>
      </dsp:txXfrm>
    </dsp:sp>
    <dsp:sp modelId="{AF61200B-809B-4496-81EC-08F623DC9774}">
      <dsp:nvSpPr>
        <dsp:cNvPr id="0" name=""/>
        <dsp:cNvSpPr/>
      </dsp:nvSpPr>
      <dsp:spPr>
        <a:xfrm rot="771429">
          <a:off x="4858671" y="2329716"/>
          <a:ext cx="276013" cy="443345"/>
        </a:xfrm>
        <a:prstGeom prst="rightArrow">
          <a:avLst>
            <a:gd name="adj1" fmla="val 60000"/>
            <a:gd name="adj2" fmla="val 50000"/>
          </a:avLst>
        </a:prstGeom>
        <a:gradFill rotWithShape="0">
          <a:gsLst>
            <a:gs pos="0">
              <a:schemeClr val="accent3">
                <a:tint val="60000"/>
                <a:hueOff val="0"/>
                <a:satOff val="0"/>
                <a:lumOff val="0"/>
                <a:alphaOff val="0"/>
                <a:tint val="50000"/>
                <a:satMod val="300000"/>
              </a:schemeClr>
            </a:gs>
            <a:gs pos="35000">
              <a:schemeClr val="accent3">
                <a:tint val="60000"/>
                <a:hueOff val="0"/>
                <a:satOff val="0"/>
                <a:lumOff val="0"/>
                <a:alphaOff val="0"/>
                <a:tint val="37000"/>
                <a:satMod val="300000"/>
              </a:schemeClr>
            </a:gs>
            <a:gs pos="100000">
              <a:schemeClr val="accent3">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tr-TR" sz="1300" kern="1200"/>
        </a:p>
      </dsp:txBody>
      <dsp:txXfrm>
        <a:off x="4859709" y="2409172"/>
        <a:ext cx="193209" cy="266007"/>
      </dsp:txXfrm>
    </dsp:sp>
    <dsp:sp modelId="{EDBF0E29-DE2E-4B6B-A208-A30295429B0E}">
      <dsp:nvSpPr>
        <dsp:cNvPr id="0" name=""/>
        <dsp:cNvSpPr/>
      </dsp:nvSpPr>
      <dsp:spPr>
        <a:xfrm>
          <a:off x="5243443" y="2154859"/>
          <a:ext cx="1173561" cy="1173561"/>
        </a:xfrm>
        <a:prstGeom prst="ellipse">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tr-TR" sz="1300" kern="1200" dirty="0" smtClean="0"/>
            <a:t>Image </a:t>
          </a:r>
          <a:r>
            <a:rPr lang="tr-TR" sz="1300" kern="1200" dirty="0" err="1" smtClean="0"/>
            <a:t>Processing</a:t>
          </a:r>
          <a:endParaRPr lang="tr-TR" sz="1300" kern="1200" dirty="0"/>
        </a:p>
      </dsp:txBody>
      <dsp:txXfrm>
        <a:off x="5415307" y="2326723"/>
        <a:ext cx="829833" cy="829833"/>
      </dsp:txXfrm>
    </dsp:sp>
    <dsp:sp modelId="{05954249-F5C7-4FAE-A717-AD00E308C0C6}">
      <dsp:nvSpPr>
        <dsp:cNvPr id="0" name=""/>
        <dsp:cNvSpPr/>
      </dsp:nvSpPr>
      <dsp:spPr>
        <a:xfrm rot="3857143">
          <a:off x="4369265" y="2943411"/>
          <a:ext cx="276013" cy="443345"/>
        </a:xfrm>
        <a:prstGeom prst="rightArrow">
          <a:avLst>
            <a:gd name="adj1" fmla="val 60000"/>
            <a:gd name="adj2" fmla="val 50000"/>
          </a:avLst>
        </a:prstGeom>
        <a:gradFill rotWithShape="0">
          <a:gsLst>
            <a:gs pos="0">
              <a:schemeClr val="accent3">
                <a:tint val="60000"/>
                <a:hueOff val="0"/>
                <a:satOff val="0"/>
                <a:lumOff val="0"/>
                <a:alphaOff val="0"/>
                <a:tint val="50000"/>
                <a:satMod val="300000"/>
              </a:schemeClr>
            </a:gs>
            <a:gs pos="35000">
              <a:schemeClr val="accent3">
                <a:tint val="60000"/>
                <a:hueOff val="0"/>
                <a:satOff val="0"/>
                <a:lumOff val="0"/>
                <a:alphaOff val="0"/>
                <a:tint val="37000"/>
                <a:satMod val="300000"/>
              </a:schemeClr>
            </a:gs>
            <a:gs pos="100000">
              <a:schemeClr val="accent3">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tr-TR" sz="1300" kern="1200"/>
        </a:p>
      </dsp:txBody>
      <dsp:txXfrm>
        <a:off x="4392703" y="2994778"/>
        <a:ext cx="193209" cy="266007"/>
      </dsp:txXfrm>
    </dsp:sp>
    <dsp:sp modelId="{1CA11A30-E725-42C8-A341-B654CFB7BE30}">
      <dsp:nvSpPr>
        <dsp:cNvPr id="0" name=""/>
        <dsp:cNvSpPr/>
      </dsp:nvSpPr>
      <dsp:spPr>
        <a:xfrm>
          <a:off x="4291454" y="3348615"/>
          <a:ext cx="1173561" cy="1173561"/>
        </a:xfrm>
        <a:prstGeom prst="ellipse">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tr-TR" sz="1300" kern="1200" dirty="0" smtClean="0"/>
            <a:t>Machine Learning </a:t>
          </a:r>
          <a:endParaRPr lang="tr-TR" sz="1300" kern="1200" dirty="0"/>
        </a:p>
      </dsp:txBody>
      <dsp:txXfrm>
        <a:off x="4463318" y="3520479"/>
        <a:ext cx="829833" cy="829833"/>
      </dsp:txXfrm>
    </dsp:sp>
    <dsp:sp modelId="{1C9FF56A-E305-4A6B-B339-779397A7316D}">
      <dsp:nvSpPr>
        <dsp:cNvPr id="0" name=""/>
        <dsp:cNvSpPr/>
      </dsp:nvSpPr>
      <dsp:spPr>
        <a:xfrm rot="6942857">
          <a:off x="3584320" y="2943411"/>
          <a:ext cx="276013" cy="443345"/>
        </a:xfrm>
        <a:prstGeom prst="rightArrow">
          <a:avLst>
            <a:gd name="adj1" fmla="val 60000"/>
            <a:gd name="adj2" fmla="val 50000"/>
          </a:avLst>
        </a:prstGeom>
        <a:gradFill rotWithShape="0">
          <a:gsLst>
            <a:gs pos="0">
              <a:schemeClr val="accent3">
                <a:tint val="60000"/>
                <a:hueOff val="0"/>
                <a:satOff val="0"/>
                <a:lumOff val="0"/>
                <a:alphaOff val="0"/>
                <a:tint val="50000"/>
                <a:satMod val="300000"/>
              </a:schemeClr>
            </a:gs>
            <a:gs pos="35000">
              <a:schemeClr val="accent3">
                <a:tint val="60000"/>
                <a:hueOff val="0"/>
                <a:satOff val="0"/>
                <a:lumOff val="0"/>
                <a:alphaOff val="0"/>
                <a:tint val="37000"/>
                <a:satMod val="300000"/>
              </a:schemeClr>
            </a:gs>
            <a:gs pos="100000">
              <a:schemeClr val="accent3">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tr-TR" sz="1300" kern="1200"/>
        </a:p>
      </dsp:txBody>
      <dsp:txXfrm rot="10800000">
        <a:off x="3643686" y="2994778"/>
        <a:ext cx="193209" cy="266007"/>
      </dsp:txXfrm>
    </dsp:sp>
    <dsp:sp modelId="{14F5A654-658A-4124-9683-690E327AA29E}">
      <dsp:nvSpPr>
        <dsp:cNvPr id="0" name=""/>
        <dsp:cNvSpPr/>
      </dsp:nvSpPr>
      <dsp:spPr>
        <a:xfrm>
          <a:off x="2764583" y="3348615"/>
          <a:ext cx="1173561" cy="1173561"/>
        </a:xfrm>
        <a:prstGeom prst="ellipse">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tr-TR" sz="1300" kern="1200" dirty="0" err="1" smtClean="0"/>
            <a:t>Pattern</a:t>
          </a:r>
          <a:r>
            <a:rPr lang="tr-TR" sz="1300" kern="1200" dirty="0" smtClean="0"/>
            <a:t> Analysis</a:t>
          </a:r>
          <a:endParaRPr lang="tr-TR" sz="1300" kern="1200" dirty="0"/>
        </a:p>
      </dsp:txBody>
      <dsp:txXfrm>
        <a:off x="2936447" y="3520479"/>
        <a:ext cx="829833" cy="829833"/>
      </dsp:txXfrm>
    </dsp:sp>
    <dsp:sp modelId="{5FC2FE34-FD52-4E79-BA8B-FE53612FC9D8}">
      <dsp:nvSpPr>
        <dsp:cNvPr id="0" name=""/>
        <dsp:cNvSpPr/>
      </dsp:nvSpPr>
      <dsp:spPr>
        <a:xfrm rot="10028571">
          <a:off x="3094915" y="2329716"/>
          <a:ext cx="276013" cy="443345"/>
        </a:xfrm>
        <a:prstGeom prst="rightArrow">
          <a:avLst>
            <a:gd name="adj1" fmla="val 60000"/>
            <a:gd name="adj2" fmla="val 50000"/>
          </a:avLst>
        </a:prstGeom>
        <a:gradFill rotWithShape="0">
          <a:gsLst>
            <a:gs pos="0">
              <a:schemeClr val="accent3">
                <a:tint val="60000"/>
                <a:hueOff val="0"/>
                <a:satOff val="0"/>
                <a:lumOff val="0"/>
                <a:alphaOff val="0"/>
                <a:tint val="50000"/>
                <a:satMod val="300000"/>
              </a:schemeClr>
            </a:gs>
            <a:gs pos="35000">
              <a:schemeClr val="accent3">
                <a:tint val="60000"/>
                <a:hueOff val="0"/>
                <a:satOff val="0"/>
                <a:lumOff val="0"/>
                <a:alphaOff val="0"/>
                <a:tint val="37000"/>
                <a:satMod val="300000"/>
              </a:schemeClr>
            </a:gs>
            <a:gs pos="100000">
              <a:schemeClr val="accent3">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tr-TR" sz="1300" kern="1200"/>
        </a:p>
      </dsp:txBody>
      <dsp:txXfrm rot="10800000">
        <a:off x="3176681" y="2409172"/>
        <a:ext cx="193209" cy="266007"/>
      </dsp:txXfrm>
    </dsp:sp>
    <dsp:sp modelId="{32221BB8-04DE-4D0D-B07C-C344B731825D}">
      <dsp:nvSpPr>
        <dsp:cNvPr id="0" name=""/>
        <dsp:cNvSpPr/>
      </dsp:nvSpPr>
      <dsp:spPr>
        <a:xfrm>
          <a:off x="1812594" y="2154859"/>
          <a:ext cx="1173561" cy="1173561"/>
        </a:xfrm>
        <a:prstGeom prst="ellipse">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tr-TR" sz="1300" kern="1200" dirty="0" err="1" smtClean="0"/>
            <a:t>Artificial</a:t>
          </a:r>
          <a:r>
            <a:rPr lang="tr-TR" sz="1300" kern="1200" dirty="0" smtClean="0"/>
            <a:t> </a:t>
          </a:r>
          <a:r>
            <a:rPr lang="tr-TR" sz="1300" kern="1200" dirty="0" err="1" smtClean="0"/>
            <a:t>Intelligence</a:t>
          </a:r>
          <a:endParaRPr lang="tr-TR" sz="1300" kern="1200" dirty="0"/>
        </a:p>
      </dsp:txBody>
      <dsp:txXfrm>
        <a:off x="1984458" y="2326723"/>
        <a:ext cx="829833" cy="829833"/>
      </dsp:txXfrm>
    </dsp:sp>
    <dsp:sp modelId="{F773190A-E22A-4FCB-8103-25782C62E3BE}">
      <dsp:nvSpPr>
        <dsp:cNvPr id="0" name=""/>
        <dsp:cNvSpPr/>
      </dsp:nvSpPr>
      <dsp:spPr>
        <a:xfrm rot="13114286">
          <a:off x="3269582" y="1564451"/>
          <a:ext cx="276013" cy="443345"/>
        </a:xfrm>
        <a:prstGeom prst="rightArrow">
          <a:avLst>
            <a:gd name="adj1" fmla="val 60000"/>
            <a:gd name="adj2" fmla="val 50000"/>
          </a:avLst>
        </a:prstGeom>
        <a:gradFill rotWithShape="0">
          <a:gsLst>
            <a:gs pos="0">
              <a:schemeClr val="accent3">
                <a:tint val="60000"/>
                <a:hueOff val="0"/>
                <a:satOff val="0"/>
                <a:lumOff val="0"/>
                <a:alphaOff val="0"/>
                <a:tint val="50000"/>
                <a:satMod val="300000"/>
              </a:schemeClr>
            </a:gs>
            <a:gs pos="35000">
              <a:schemeClr val="accent3">
                <a:tint val="60000"/>
                <a:hueOff val="0"/>
                <a:satOff val="0"/>
                <a:lumOff val="0"/>
                <a:alphaOff val="0"/>
                <a:tint val="37000"/>
                <a:satMod val="300000"/>
              </a:schemeClr>
            </a:gs>
            <a:gs pos="100000">
              <a:schemeClr val="accent3">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tr-TR" sz="1300" kern="1200"/>
        </a:p>
      </dsp:txBody>
      <dsp:txXfrm rot="10800000">
        <a:off x="3343353" y="1678934"/>
        <a:ext cx="193209" cy="266007"/>
      </dsp:txXfrm>
    </dsp:sp>
    <dsp:sp modelId="{AD322DA5-94D7-47A4-98C0-55C56E97F5ED}">
      <dsp:nvSpPr>
        <dsp:cNvPr id="0" name=""/>
        <dsp:cNvSpPr/>
      </dsp:nvSpPr>
      <dsp:spPr>
        <a:xfrm>
          <a:off x="2152355" y="666270"/>
          <a:ext cx="1173561" cy="1173561"/>
        </a:xfrm>
        <a:prstGeom prst="ellipse">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tr-TR" sz="1300" kern="1200" dirty="0" err="1" smtClean="0"/>
            <a:t>Signal</a:t>
          </a:r>
          <a:r>
            <a:rPr lang="tr-TR" sz="1300" kern="1200" dirty="0" smtClean="0"/>
            <a:t> </a:t>
          </a:r>
          <a:r>
            <a:rPr lang="tr-TR" sz="1300" kern="1200" dirty="0" err="1" smtClean="0"/>
            <a:t>Processing</a:t>
          </a:r>
          <a:endParaRPr lang="tr-TR" sz="1300" kern="1200" dirty="0"/>
        </a:p>
      </dsp:txBody>
      <dsp:txXfrm>
        <a:off x="2324219" y="838134"/>
        <a:ext cx="829833" cy="829833"/>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B03B79-A544-44A3-BD26-84E88EBCB843}" type="datetimeFigureOut">
              <a:rPr lang="tr-TR" smtClean="0"/>
              <a:t>3.10.2018</a:t>
            </a:fld>
            <a:endParaRPr lang="tr-TR"/>
          </a:p>
        </p:txBody>
      </p:sp>
      <p:sp>
        <p:nvSpPr>
          <p:cNvPr id="4" name="Slayt Görüntüsü Yer Tutucus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DDF99F-E148-468D-BA0A-C265908FA46B}" type="slidenum">
              <a:rPr lang="tr-TR" smtClean="0"/>
              <a:t>‹#›</a:t>
            </a:fld>
            <a:endParaRPr lang="tr-TR"/>
          </a:p>
        </p:txBody>
      </p:sp>
    </p:spTree>
    <p:extLst>
      <p:ext uri="{BB962C8B-B14F-4D97-AF65-F5344CB8AC3E}">
        <p14:creationId xmlns:p14="http://schemas.microsoft.com/office/powerpoint/2010/main" val="3677406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mobileye.co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8D6E9C-CB34-4FFF-84FA-317E47FBFF90}" type="slidenum">
              <a:rPr lang="en-US" smtClean="0"/>
              <a:pPr/>
              <a:t>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Slide Image Placeholder 1"/>
          <p:cNvSpPr>
            <a:spLocks noGrp="1" noRot="1" noChangeAspect="1" noTextEdit="1"/>
          </p:cNvSpPr>
          <p:nvPr>
            <p:ph type="sldImg"/>
          </p:nvPr>
        </p:nvSpPr>
        <p:spPr bwMode="auto">
          <a:noFill/>
          <a:ln>
            <a:solidFill>
              <a:srgbClr val="000000"/>
            </a:solidFill>
            <a:miter lim="800000"/>
            <a:headEnd/>
            <a:tailEnd/>
          </a:ln>
        </p:spPr>
      </p:sp>
      <p:sp>
        <p:nvSpPr>
          <p:cNvPr id="3624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614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457200" fontAlgn="base">
              <a:spcBef>
                <a:spcPct val="0"/>
              </a:spcBef>
              <a:spcAft>
                <a:spcPct val="0"/>
              </a:spcAft>
              <a:defRPr/>
            </a:pPr>
            <a:fld id="{1264BBD2-D041-4A3D-B974-C010CBE76DF9}" type="slidenum">
              <a:rPr lang="en-US" smtClean="0">
                <a:solidFill>
                  <a:srgbClr val="000000"/>
                </a:solidFill>
                <a:latin typeface="Arial" pitchFamily="34" charset="0"/>
                <a:ea typeface="MS PGothic" pitchFamily="34" charset="-128"/>
              </a:rPr>
              <a:pPr defTabSz="457200" fontAlgn="base">
                <a:spcBef>
                  <a:spcPct val="0"/>
                </a:spcBef>
                <a:spcAft>
                  <a:spcPct val="0"/>
                </a:spcAft>
                <a:defRPr/>
              </a:pPr>
              <a:t>18</a:t>
            </a:fld>
            <a:endParaRPr lang="en-US" smtClean="0">
              <a:solidFill>
                <a:srgbClr val="000000"/>
              </a:solidFill>
              <a:latin typeface="Arial" pitchFamily="34" charset="0"/>
              <a:ea typeface="MS PGothic"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altLang="tr-TR" dirty="0" err="1" smtClean="0">
                <a:hlinkClick r:id="rId3"/>
              </a:rPr>
              <a:t>Mobileye</a:t>
            </a:r>
            <a:endParaRPr lang="en-US" altLang="tr-TR" dirty="0" smtClean="0"/>
          </a:p>
          <a:p>
            <a:pPr lvl="1"/>
            <a:r>
              <a:rPr lang="en-US" altLang="tr-TR" dirty="0" smtClean="0"/>
              <a:t>Vision systems currently in high-end BMW, GM, Volvo models </a:t>
            </a:r>
          </a:p>
          <a:p>
            <a:pPr lvl="1"/>
            <a:r>
              <a:rPr lang="en-US" altLang="tr-TR" dirty="0" smtClean="0"/>
              <a:t>By 2010:  70% of car manufacturers.</a:t>
            </a:r>
          </a:p>
          <a:p>
            <a:endParaRPr lang="tr-TR" dirty="0"/>
          </a:p>
        </p:txBody>
      </p:sp>
      <p:sp>
        <p:nvSpPr>
          <p:cNvPr id="4" name="Slayt Numarası Yer Tutucusu 3"/>
          <p:cNvSpPr>
            <a:spLocks noGrp="1"/>
          </p:cNvSpPr>
          <p:nvPr>
            <p:ph type="sldNum" sz="quarter" idx="10"/>
          </p:nvPr>
        </p:nvSpPr>
        <p:spPr/>
        <p:txBody>
          <a:bodyPr/>
          <a:lstStyle/>
          <a:p>
            <a:fld id="{ADDDF99F-E148-468D-BA0A-C265908FA46B}" type="slidenum">
              <a:rPr lang="tr-TR" smtClean="0"/>
              <a:t>31</a:t>
            </a:fld>
            <a:endParaRPr lang="tr-TR"/>
          </a:p>
        </p:txBody>
      </p:sp>
    </p:spTree>
    <p:extLst>
      <p:ext uri="{BB962C8B-B14F-4D97-AF65-F5344CB8AC3E}">
        <p14:creationId xmlns:p14="http://schemas.microsoft.com/office/powerpoint/2010/main" val="3323399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685800" y="2130425"/>
            <a:ext cx="7772400" cy="1470025"/>
          </a:xfrm>
        </p:spPr>
        <p:txBody>
          <a:bodyPr/>
          <a:lstStyle/>
          <a:p>
            <a:r>
              <a:rPr lang="tr-TR" smtClean="0"/>
              <a:t>Asıl başlık stili için tıklatın</a:t>
            </a:r>
            <a:endParaRPr lang="tr-TR"/>
          </a:p>
        </p:txBody>
      </p:sp>
      <p:sp>
        <p:nvSpPr>
          <p:cNvPr id="3" name="Alt Başlık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tr-TR"/>
          </a:p>
        </p:txBody>
      </p:sp>
      <p:sp>
        <p:nvSpPr>
          <p:cNvPr id="4" name="Veri Yer Tutucusu 3"/>
          <p:cNvSpPr>
            <a:spLocks noGrp="1"/>
          </p:cNvSpPr>
          <p:nvPr>
            <p:ph type="dt" sz="half" idx="10"/>
          </p:nvPr>
        </p:nvSpPr>
        <p:spPr/>
        <p:txBody>
          <a:bodyPr/>
          <a:lstStyle/>
          <a:p>
            <a:fld id="{A23720DD-5B6D-40BF-8493-A6B52D484E6B}" type="datetimeFigureOut">
              <a:rPr lang="tr-TR" smtClean="0"/>
              <a:t>3.10.2018</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2135974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A23720DD-5B6D-40BF-8493-A6B52D484E6B}" type="datetimeFigureOut">
              <a:rPr lang="tr-TR" smtClean="0"/>
              <a:t>3.10.2018</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2578499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629400" y="274638"/>
            <a:ext cx="2057400" cy="5851525"/>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457200" y="274638"/>
            <a:ext cx="6019800" cy="5851525"/>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A23720DD-5B6D-40BF-8493-A6B52D484E6B}" type="datetimeFigureOut">
              <a:rPr lang="tr-TR" smtClean="0"/>
              <a:t>3.10.2018</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298161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A23720DD-5B6D-40BF-8493-A6B52D484E6B}" type="datetimeFigureOut">
              <a:rPr lang="tr-TR" smtClean="0"/>
              <a:t>3.10.2018</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1721203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722313" y="4406900"/>
            <a:ext cx="7772400" cy="1362075"/>
          </a:xfrm>
        </p:spPr>
        <p:txBody>
          <a:bodyPr anchor="t"/>
          <a:lstStyle>
            <a:lvl1pPr algn="l">
              <a:defRPr sz="4000" b="1" cap="all"/>
            </a:lvl1pPr>
          </a:lstStyle>
          <a:p>
            <a:r>
              <a:rPr lang="tr-TR" smtClean="0"/>
              <a:t>Asıl başlık stili için tıklatın</a:t>
            </a:r>
            <a:endParaRPr lang="tr-TR"/>
          </a:p>
        </p:txBody>
      </p:sp>
      <p:sp>
        <p:nvSpPr>
          <p:cNvPr id="3" name="Metin Yer Tutucusu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Veri Yer Tutucusu 3"/>
          <p:cNvSpPr>
            <a:spLocks noGrp="1"/>
          </p:cNvSpPr>
          <p:nvPr>
            <p:ph type="dt" sz="half" idx="10"/>
          </p:nvPr>
        </p:nvSpPr>
        <p:spPr/>
        <p:txBody>
          <a:bodyPr/>
          <a:lstStyle/>
          <a:p>
            <a:fld id="{A23720DD-5B6D-40BF-8493-A6B52D484E6B}" type="datetimeFigureOut">
              <a:rPr lang="tr-TR" smtClean="0"/>
              <a:t>3.10.2018</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938024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A23720DD-5B6D-40BF-8493-A6B52D484E6B}" type="datetimeFigureOut">
              <a:rPr lang="tr-TR" smtClean="0"/>
              <a:t>3.10.2018</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2970451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lvl1pPr>
              <a:defRPr/>
            </a:lvl1pPr>
          </a:lstStyle>
          <a:p>
            <a:r>
              <a:rPr lang="tr-TR" smtClean="0"/>
              <a:t>Asıl başlık stili için tıklatın</a:t>
            </a:r>
            <a:endParaRPr lang="tr-TR"/>
          </a:p>
        </p:txBody>
      </p:sp>
      <p:sp>
        <p:nvSpPr>
          <p:cNvPr id="3" name="Metin Yer Tutucus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İçerik Yer Tutucus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İçerik Yer Tutucus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A23720DD-5B6D-40BF-8493-A6B52D484E6B}" type="datetimeFigureOut">
              <a:rPr lang="tr-TR" smtClean="0"/>
              <a:t>3.10.2018</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2861651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A23720DD-5B6D-40BF-8493-A6B52D484E6B}" type="datetimeFigureOut">
              <a:rPr lang="tr-TR" smtClean="0"/>
              <a:t>3.10.2018</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1665396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A23720DD-5B6D-40BF-8493-A6B52D484E6B}" type="datetimeFigureOut">
              <a:rPr lang="tr-TR" smtClean="0"/>
              <a:t>3.10.2018</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112735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3050"/>
            <a:ext cx="3008313" cy="1162050"/>
          </a:xfrm>
        </p:spPr>
        <p:txBody>
          <a:bodyPr anchor="b"/>
          <a:lstStyle>
            <a:lvl1pPr algn="l">
              <a:defRPr sz="2000" b="1"/>
            </a:lvl1pPr>
          </a:lstStyle>
          <a:p>
            <a:r>
              <a:rPr lang="tr-TR" smtClean="0"/>
              <a:t>Asıl başlık stili için tıklatın</a:t>
            </a:r>
            <a:endParaRPr lang="tr-TR"/>
          </a:p>
        </p:txBody>
      </p:sp>
      <p:sp>
        <p:nvSpPr>
          <p:cNvPr id="3" name="İçerik Yer Tutucus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A23720DD-5B6D-40BF-8493-A6B52D484E6B}" type="datetimeFigureOut">
              <a:rPr lang="tr-TR" smtClean="0"/>
              <a:t>3.10.2018</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1051302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792288" y="4800600"/>
            <a:ext cx="5486400" cy="566738"/>
          </a:xfrm>
        </p:spPr>
        <p:txBody>
          <a:bodyPr anchor="b"/>
          <a:lstStyle>
            <a:lvl1pPr algn="l">
              <a:defRPr sz="2000" b="1"/>
            </a:lvl1pPr>
          </a:lstStyle>
          <a:p>
            <a:r>
              <a:rPr lang="tr-TR" smtClean="0"/>
              <a:t>Asıl başlık stili için tıklatın</a:t>
            </a:r>
            <a:endParaRPr lang="tr-TR"/>
          </a:p>
        </p:txBody>
      </p:sp>
      <p:sp>
        <p:nvSpPr>
          <p:cNvPr id="3" name="Resim Yer Tutucus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A23720DD-5B6D-40BF-8493-A6B52D484E6B}" type="datetimeFigureOut">
              <a:rPr lang="tr-TR" smtClean="0"/>
              <a:t>3.10.2018</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219525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B874E">
            <a:alpha val="43000"/>
          </a:srgbClr>
        </a:solidFill>
        <a:effectLst/>
      </p:bgPr>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720DD-5B6D-40BF-8493-A6B52D484E6B}" type="datetimeFigureOut">
              <a:rPr lang="tr-TR" smtClean="0"/>
              <a:t>3.10.2018</a:t>
            </a:fld>
            <a:endParaRPr lang="tr-TR"/>
          </a:p>
        </p:txBody>
      </p:sp>
      <p:sp>
        <p:nvSpPr>
          <p:cNvPr id="5" name="Altbilgi Yer Tutucusu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2176B-0E47-46AC-8F43-DAB4B8A37D06}" type="slidenum">
              <a:rPr lang="tr-TR" smtClean="0"/>
              <a:t>‹#›</a:t>
            </a:fld>
            <a:endParaRPr lang="tr-TR"/>
          </a:p>
        </p:txBody>
      </p:sp>
    </p:spTree>
    <p:extLst>
      <p:ext uri="{BB962C8B-B14F-4D97-AF65-F5344CB8AC3E}">
        <p14:creationId xmlns:p14="http://schemas.microsoft.com/office/powerpoint/2010/main" val="131386320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www.cs.ubc.ca/spider/lowe/vision.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microsoft.com/virtualearth/"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earth.google.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hyperlink" Target="http://www.research.att.com/~yann" TargetMode="External"/><Relationship Id="rId2" Type="http://schemas.openxmlformats.org/officeDocument/2006/relationships/image" Target="../media/image10.gif"/><Relationship Id="rId1" Type="http://schemas.openxmlformats.org/officeDocument/2006/relationships/slideLayout" Target="../slideLayouts/slideLayout6.xml"/><Relationship Id="rId5" Type="http://schemas.openxmlformats.org/officeDocument/2006/relationships/hyperlink" Target="http://en.wikipedia.org/wiki/Automatic_number_plate_recognition" TargetMode="Externa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5.jpeg"/><Relationship Id="rId3" Type="http://schemas.openxmlformats.org/officeDocument/2006/relationships/image" Target="../media/image25.jpeg"/><Relationship Id="rId7" Type="http://schemas.openxmlformats.org/officeDocument/2006/relationships/image" Target="../media/image29.jpeg"/><Relationship Id="rId12" Type="http://schemas.openxmlformats.org/officeDocument/2006/relationships/image" Target="../media/image34.jpeg"/><Relationship Id="rId2" Type="http://schemas.openxmlformats.org/officeDocument/2006/relationships/image" Target="../media/image24.jpeg"/><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jpeg"/><Relationship Id="rId1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hyperlink" Target="http://www.sensiblevision.com/" TargetMode="External"/><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jpeg"/><Relationship Id="rId2" Type="http://schemas.openxmlformats.org/officeDocument/2006/relationships/hyperlink" Target="http://en.wikipedia.org/wiki/Image:Wii_Wiimotea.png" TargetMode="External"/><Relationship Id="rId1" Type="http://schemas.openxmlformats.org/officeDocument/2006/relationships/slideLayout" Target="../slideLayouts/slideLayout2.xml"/><Relationship Id="rId6" Type="http://schemas.openxmlformats.org/officeDocument/2006/relationships/hyperlink" Target="http://www.news.com/Game-turns-moviegoers-into-human-joysticks/2100-1026_3-6184662.html" TargetMode="External"/><Relationship Id="rId5" Type="http://schemas.openxmlformats.org/officeDocument/2006/relationships/hyperlink" Target="http://www.digimask.com/" TargetMode="External"/><Relationship Id="rId4" Type="http://schemas.openxmlformats.org/officeDocument/2006/relationships/image" Target="../media/image54.jpeg"/></Relationships>
</file>

<file path=ppt/slides/_rels/slide33.xml.rels><?xml version="1.0" encoding="UTF-8" standalone="yes"?>
<Relationships xmlns="http://schemas.openxmlformats.org/package/2006/relationships"><Relationship Id="rId3" Type="http://schemas.openxmlformats.org/officeDocument/2006/relationships/hyperlink" Target="http://www.ri.cmu.edu/pubs/pub_5719.html" TargetMode="External"/><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hyperlink" Target="http://marsrovers.jpl.nasa.gov/gallery/images.html"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www.robocup.org/" TargetMode="External"/><Relationship Id="rId3" Type="http://schemas.openxmlformats.org/officeDocument/2006/relationships/image" Target="../media/image57.jpeg"/><Relationship Id="rId7" Type="http://schemas.openxmlformats.org/officeDocument/2006/relationships/image" Target="../media/image59.png"/><Relationship Id="rId2" Type="http://schemas.openxmlformats.org/officeDocument/2006/relationships/hyperlink" Target="UNSW_CMU.mpg" TargetMode="External"/><Relationship Id="rId1" Type="http://schemas.openxmlformats.org/officeDocument/2006/relationships/slideLayout" Target="../slideLayouts/slideLayout6.xml"/><Relationship Id="rId6" Type="http://schemas.openxmlformats.org/officeDocument/2006/relationships/hyperlink" Target="http://en.wikipedia.org/wiki/Spirit_rover" TargetMode="External"/><Relationship Id="rId5" Type="http://schemas.openxmlformats.org/officeDocument/2006/relationships/image" Target="../media/image58.jpeg"/><Relationship Id="rId4" Type="http://schemas.openxmlformats.org/officeDocument/2006/relationships/hyperlink" Target="http://upload.wikimedia.org/wikipedia/commons/d/d8/NASA_Mars_Rover.jp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hyperlink" Target="http://groups.csail.mit.edu/vision/medical-vision/surgery/surgical_navigation.html" TargetMode="Externa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jpe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r>
              <a:rPr lang="tr-TR" dirty="0" smtClean="0"/>
              <a:t>BMB5113 </a:t>
            </a:r>
            <a:br>
              <a:rPr lang="tr-TR" dirty="0" smtClean="0"/>
            </a:br>
            <a:r>
              <a:rPr lang="tr-TR" dirty="0" smtClean="0"/>
              <a:t>COMPUTER VISION</a:t>
            </a:r>
            <a:endParaRPr lang="tr-TR" dirty="0"/>
          </a:p>
        </p:txBody>
      </p:sp>
      <p:sp>
        <p:nvSpPr>
          <p:cNvPr id="3" name="Alt Başlık 2"/>
          <p:cNvSpPr>
            <a:spLocks noGrp="1"/>
          </p:cNvSpPr>
          <p:nvPr>
            <p:ph type="subTitle" idx="1"/>
          </p:nvPr>
        </p:nvSpPr>
        <p:spPr/>
        <p:txBody>
          <a:bodyPr/>
          <a:lstStyle/>
          <a:p>
            <a:r>
              <a:rPr lang="tr-TR" dirty="0" smtClean="0"/>
              <a:t>INTRODUCTION</a:t>
            </a:r>
            <a:endParaRPr lang="tr-TR" dirty="0"/>
          </a:p>
        </p:txBody>
      </p:sp>
      <p:pic>
        <p:nvPicPr>
          <p:cNvPr id="4" name="Picture 2" descr="http://www.uludag.edu.tr/uploads/5/menu_resimler/logojpeg.jpg"/>
          <p:cNvPicPr>
            <a:picLocks noChangeAspect="1" noChangeArrowheads="1"/>
          </p:cNvPicPr>
          <p:nvPr/>
        </p:nvPicPr>
        <p:blipFill>
          <a:blip r:embed="rId2" cstate="print">
            <a:clrChange>
              <a:clrFrom>
                <a:srgbClr val="FFFBFF"/>
              </a:clrFrom>
              <a:clrTo>
                <a:srgbClr val="FFFBFF">
                  <a:alpha val="0"/>
                </a:srgbClr>
              </a:clrTo>
            </a:clrChange>
            <a:extLst>
              <a:ext uri="{28A0092B-C50C-407E-A947-70E740481C1C}">
                <a14:useLocalDpi xmlns:a14="http://schemas.microsoft.com/office/drawing/2010/main" val="0"/>
              </a:ext>
            </a:extLst>
          </a:blip>
          <a:srcRect/>
          <a:stretch>
            <a:fillRect/>
          </a:stretch>
        </p:blipFill>
        <p:spPr bwMode="auto">
          <a:xfrm>
            <a:off x="251520" y="224513"/>
            <a:ext cx="1296144" cy="1296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3345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What</a:t>
            </a:r>
            <a:r>
              <a:rPr lang="tr-TR" dirty="0" smtClean="0"/>
              <a:t> </a:t>
            </a:r>
            <a:r>
              <a:rPr lang="tr-TR" dirty="0"/>
              <a:t>is </a:t>
            </a:r>
            <a:r>
              <a:rPr lang="tr-TR" dirty="0" err="1"/>
              <a:t>Computer</a:t>
            </a:r>
            <a:r>
              <a:rPr lang="tr-TR" dirty="0"/>
              <a:t> </a:t>
            </a:r>
            <a:r>
              <a:rPr lang="tr-TR" dirty="0" err="1"/>
              <a:t>Vision</a:t>
            </a:r>
            <a:r>
              <a:rPr lang="tr-TR" dirty="0"/>
              <a:t>?</a:t>
            </a:r>
          </a:p>
        </p:txBody>
      </p:sp>
      <p:sp>
        <p:nvSpPr>
          <p:cNvPr id="3" name="İçerik Yer Tutucusu 2"/>
          <p:cNvSpPr>
            <a:spLocks noGrp="1"/>
          </p:cNvSpPr>
          <p:nvPr>
            <p:ph idx="1"/>
          </p:nvPr>
        </p:nvSpPr>
        <p:spPr/>
        <p:txBody>
          <a:bodyPr>
            <a:normAutofit/>
          </a:bodyPr>
          <a:lstStyle/>
          <a:p>
            <a:pPr>
              <a:spcAft>
                <a:spcPts val="600"/>
              </a:spcAft>
            </a:pPr>
            <a:r>
              <a:rPr lang="en-US" sz="2800" dirty="0" smtClean="0"/>
              <a:t>Automatic understanding of </a:t>
            </a:r>
            <a:r>
              <a:rPr lang="tr-TR" sz="2800" dirty="0" err="1" smtClean="0"/>
              <a:t>input</a:t>
            </a:r>
            <a:r>
              <a:rPr lang="tr-TR" sz="2800" dirty="0" smtClean="0"/>
              <a:t> </a:t>
            </a:r>
            <a:r>
              <a:rPr lang="en-US" sz="2800" dirty="0" smtClean="0"/>
              <a:t>images and video</a:t>
            </a:r>
          </a:p>
          <a:p>
            <a:pPr lvl="1">
              <a:spcAft>
                <a:spcPts val="600"/>
              </a:spcAft>
            </a:pPr>
            <a:r>
              <a:rPr lang="en-US" sz="2400" dirty="0" smtClean="0"/>
              <a:t>Computing properties of the 3D world from visual data </a:t>
            </a:r>
            <a:r>
              <a:rPr lang="en-US" sz="2400" i="1" dirty="0" smtClean="0"/>
              <a:t>(measurement)</a:t>
            </a:r>
          </a:p>
          <a:p>
            <a:pPr lvl="1">
              <a:spcAft>
                <a:spcPts val="600"/>
              </a:spcAft>
            </a:pPr>
            <a:r>
              <a:rPr lang="en-US" sz="2400" dirty="0" smtClean="0"/>
              <a:t>Algorithms and representations to allow a machine to recognize objects, people, scenes, and activities. </a:t>
            </a:r>
            <a:r>
              <a:rPr lang="en-US" sz="2400" i="1" dirty="0" smtClean="0"/>
              <a:t>(perception and interpretation)</a:t>
            </a:r>
            <a:endParaRPr lang="tr-TR" sz="2400" i="1" dirty="0" smtClean="0"/>
          </a:p>
          <a:p>
            <a:pPr lvl="1">
              <a:spcAft>
                <a:spcPts val="600"/>
              </a:spcAft>
            </a:pPr>
            <a:endParaRPr lang="en-US" sz="2400" i="1" dirty="0" smtClean="0"/>
          </a:p>
          <a:p>
            <a:endParaRPr lang="en-US" dirty="0"/>
          </a:p>
          <a:p>
            <a:endParaRPr lang="tr-TR" dirty="0"/>
          </a:p>
        </p:txBody>
      </p:sp>
    </p:spTree>
    <p:extLst>
      <p:ext uri="{BB962C8B-B14F-4D97-AF65-F5344CB8AC3E}">
        <p14:creationId xmlns:p14="http://schemas.microsoft.com/office/powerpoint/2010/main" val="40488825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r>
              <a:rPr lang="en-US" altLang="tr-TR" dirty="0"/>
              <a:t>What is Computer Vision?</a:t>
            </a:r>
            <a:endParaRPr lang="tr-TR" altLang="tr-TR" dirty="0"/>
          </a:p>
        </p:txBody>
      </p:sp>
      <p:sp>
        <p:nvSpPr>
          <p:cNvPr id="6147" name="Rectangle 3"/>
          <p:cNvSpPr>
            <a:spLocks noGrp="1" noChangeArrowheads="1"/>
          </p:cNvSpPr>
          <p:nvPr>
            <p:ph type="body" idx="1"/>
          </p:nvPr>
        </p:nvSpPr>
        <p:spPr/>
        <p:txBody>
          <a:bodyPr/>
          <a:lstStyle/>
          <a:p>
            <a:r>
              <a:rPr lang="en-US" altLang="tr-TR"/>
              <a:t>Extract information about images</a:t>
            </a:r>
          </a:p>
          <a:p>
            <a:endParaRPr lang="tr-TR" altLang="tr-TR"/>
          </a:p>
        </p:txBody>
      </p:sp>
      <p:grpSp>
        <p:nvGrpSpPr>
          <p:cNvPr id="6167" name="Group 23"/>
          <p:cNvGrpSpPr>
            <a:grpSpLocks/>
          </p:cNvGrpSpPr>
          <p:nvPr/>
        </p:nvGrpSpPr>
        <p:grpSpPr bwMode="auto">
          <a:xfrm>
            <a:off x="1981101" y="2636838"/>
            <a:ext cx="5111750" cy="831850"/>
            <a:chOff x="703" y="1661"/>
            <a:chExt cx="3220" cy="524"/>
          </a:xfrm>
        </p:grpSpPr>
        <p:sp>
          <p:nvSpPr>
            <p:cNvPr id="6151" name="Text Box 7"/>
            <p:cNvSpPr txBox="1">
              <a:spLocks noChangeArrowheads="1"/>
            </p:cNvSpPr>
            <p:nvPr/>
          </p:nvSpPr>
          <p:spPr bwMode="auto">
            <a:xfrm>
              <a:off x="1700" y="1661"/>
              <a:ext cx="1089"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tr-TR" sz="2400" b="1" dirty="0"/>
                <a:t>Computer Vision</a:t>
              </a:r>
              <a:r>
                <a:rPr lang="en-US" altLang="tr-TR" b="1" dirty="0"/>
                <a:t> </a:t>
              </a:r>
              <a:endParaRPr lang="tr-TR" altLang="tr-TR" b="1" dirty="0"/>
            </a:p>
          </p:txBody>
        </p:sp>
        <p:sp>
          <p:nvSpPr>
            <p:cNvPr id="6152" name="Line 8"/>
            <p:cNvSpPr>
              <a:spLocks noChangeShapeType="1"/>
            </p:cNvSpPr>
            <p:nvPr/>
          </p:nvSpPr>
          <p:spPr bwMode="auto">
            <a:xfrm>
              <a:off x="1383" y="1797"/>
              <a:ext cx="31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b="1"/>
            </a:p>
          </p:txBody>
        </p:sp>
        <p:sp>
          <p:nvSpPr>
            <p:cNvPr id="6153" name="Line 9"/>
            <p:cNvSpPr>
              <a:spLocks noChangeShapeType="1"/>
            </p:cNvSpPr>
            <p:nvPr/>
          </p:nvSpPr>
          <p:spPr bwMode="auto">
            <a:xfrm>
              <a:off x="2789" y="1797"/>
              <a:ext cx="4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b="1"/>
            </a:p>
          </p:txBody>
        </p:sp>
        <p:sp>
          <p:nvSpPr>
            <p:cNvPr id="6156" name="Text Box 12"/>
            <p:cNvSpPr txBox="1">
              <a:spLocks noChangeArrowheads="1"/>
            </p:cNvSpPr>
            <p:nvPr/>
          </p:nvSpPr>
          <p:spPr bwMode="auto">
            <a:xfrm>
              <a:off x="703" y="1706"/>
              <a:ext cx="6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b="1"/>
                <a:t>image</a:t>
              </a:r>
              <a:endParaRPr lang="tr-TR" altLang="tr-TR" b="1"/>
            </a:p>
          </p:txBody>
        </p:sp>
        <p:sp>
          <p:nvSpPr>
            <p:cNvPr id="6157" name="Text Box 13"/>
            <p:cNvSpPr txBox="1">
              <a:spLocks noChangeArrowheads="1"/>
            </p:cNvSpPr>
            <p:nvPr/>
          </p:nvSpPr>
          <p:spPr bwMode="auto">
            <a:xfrm>
              <a:off x="3288" y="1661"/>
              <a:ext cx="6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b="1"/>
                <a:t>info</a:t>
              </a:r>
              <a:endParaRPr lang="tr-TR" altLang="tr-TR" b="1"/>
            </a:p>
          </p:txBody>
        </p:sp>
      </p:grpSp>
      <p:grpSp>
        <p:nvGrpSpPr>
          <p:cNvPr id="6168" name="Group 24"/>
          <p:cNvGrpSpPr>
            <a:grpSpLocks/>
          </p:cNvGrpSpPr>
          <p:nvPr/>
        </p:nvGrpSpPr>
        <p:grpSpPr bwMode="auto">
          <a:xfrm>
            <a:off x="1981101" y="4005263"/>
            <a:ext cx="5111750" cy="831850"/>
            <a:chOff x="703" y="1661"/>
            <a:chExt cx="3220" cy="524"/>
          </a:xfrm>
        </p:grpSpPr>
        <p:sp>
          <p:nvSpPr>
            <p:cNvPr id="6169" name="Text Box 25"/>
            <p:cNvSpPr txBox="1">
              <a:spLocks noChangeArrowheads="1"/>
            </p:cNvSpPr>
            <p:nvPr/>
          </p:nvSpPr>
          <p:spPr bwMode="auto">
            <a:xfrm>
              <a:off x="1700" y="1661"/>
              <a:ext cx="1089"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tr-TR" sz="2400" b="1"/>
                <a:t>Image Processing</a:t>
              </a:r>
              <a:r>
                <a:rPr lang="en-US" altLang="tr-TR" b="1"/>
                <a:t> </a:t>
              </a:r>
              <a:endParaRPr lang="tr-TR" altLang="tr-TR" b="1"/>
            </a:p>
          </p:txBody>
        </p:sp>
        <p:sp>
          <p:nvSpPr>
            <p:cNvPr id="6170" name="Line 26"/>
            <p:cNvSpPr>
              <a:spLocks noChangeShapeType="1"/>
            </p:cNvSpPr>
            <p:nvPr/>
          </p:nvSpPr>
          <p:spPr bwMode="auto">
            <a:xfrm>
              <a:off x="1383" y="1797"/>
              <a:ext cx="31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b="1"/>
            </a:p>
          </p:txBody>
        </p:sp>
        <p:sp>
          <p:nvSpPr>
            <p:cNvPr id="6171" name="Line 27"/>
            <p:cNvSpPr>
              <a:spLocks noChangeShapeType="1"/>
            </p:cNvSpPr>
            <p:nvPr/>
          </p:nvSpPr>
          <p:spPr bwMode="auto">
            <a:xfrm>
              <a:off x="2789" y="1797"/>
              <a:ext cx="4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b="1"/>
            </a:p>
          </p:txBody>
        </p:sp>
        <p:sp>
          <p:nvSpPr>
            <p:cNvPr id="6172" name="Text Box 28"/>
            <p:cNvSpPr txBox="1">
              <a:spLocks noChangeArrowheads="1"/>
            </p:cNvSpPr>
            <p:nvPr/>
          </p:nvSpPr>
          <p:spPr bwMode="auto">
            <a:xfrm>
              <a:off x="703" y="1706"/>
              <a:ext cx="6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b="1"/>
                <a:t>image</a:t>
              </a:r>
              <a:endParaRPr lang="tr-TR" altLang="tr-TR" b="1"/>
            </a:p>
          </p:txBody>
        </p:sp>
        <p:sp>
          <p:nvSpPr>
            <p:cNvPr id="6173" name="Text Box 29"/>
            <p:cNvSpPr txBox="1">
              <a:spLocks noChangeArrowheads="1"/>
            </p:cNvSpPr>
            <p:nvPr/>
          </p:nvSpPr>
          <p:spPr bwMode="auto">
            <a:xfrm>
              <a:off x="3288" y="1661"/>
              <a:ext cx="6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b="1"/>
                <a:t>image</a:t>
              </a:r>
              <a:endParaRPr lang="tr-TR" altLang="tr-TR" b="1"/>
            </a:p>
          </p:txBody>
        </p:sp>
      </p:grpSp>
      <p:grpSp>
        <p:nvGrpSpPr>
          <p:cNvPr id="6174" name="Group 30"/>
          <p:cNvGrpSpPr>
            <a:grpSpLocks/>
          </p:cNvGrpSpPr>
          <p:nvPr/>
        </p:nvGrpSpPr>
        <p:grpSpPr bwMode="auto">
          <a:xfrm>
            <a:off x="1979712" y="5300663"/>
            <a:ext cx="5111750" cy="831850"/>
            <a:chOff x="703" y="1661"/>
            <a:chExt cx="3220" cy="524"/>
          </a:xfrm>
        </p:grpSpPr>
        <p:sp>
          <p:nvSpPr>
            <p:cNvPr id="6175" name="Text Box 31"/>
            <p:cNvSpPr txBox="1">
              <a:spLocks noChangeArrowheads="1"/>
            </p:cNvSpPr>
            <p:nvPr/>
          </p:nvSpPr>
          <p:spPr bwMode="auto">
            <a:xfrm>
              <a:off x="1700" y="1661"/>
              <a:ext cx="1089"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tr-TR" sz="2400" b="1" dirty="0"/>
                <a:t>Computer Graphics</a:t>
              </a:r>
              <a:endParaRPr lang="tr-TR" altLang="tr-TR" b="1" dirty="0"/>
            </a:p>
          </p:txBody>
        </p:sp>
        <p:sp>
          <p:nvSpPr>
            <p:cNvPr id="6176" name="Line 32"/>
            <p:cNvSpPr>
              <a:spLocks noChangeShapeType="1"/>
            </p:cNvSpPr>
            <p:nvPr/>
          </p:nvSpPr>
          <p:spPr bwMode="auto">
            <a:xfrm>
              <a:off x="1383" y="1797"/>
              <a:ext cx="31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b="1"/>
            </a:p>
          </p:txBody>
        </p:sp>
        <p:sp>
          <p:nvSpPr>
            <p:cNvPr id="6177" name="Line 33"/>
            <p:cNvSpPr>
              <a:spLocks noChangeShapeType="1"/>
            </p:cNvSpPr>
            <p:nvPr/>
          </p:nvSpPr>
          <p:spPr bwMode="auto">
            <a:xfrm>
              <a:off x="2789" y="1797"/>
              <a:ext cx="4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b="1"/>
            </a:p>
          </p:txBody>
        </p:sp>
        <p:sp>
          <p:nvSpPr>
            <p:cNvPr id="6178" name="Text Box 34"/>
            <p:cNvSpPr txBox="1">
              <a:spLocks noChangeArrowheads="1"/>
            </p:cNvSpPr>
            <p:nvPr/>
          </p:nvSpPr>
          <p:spPr bwMode="auto">
            <a:xfrm>
              <a:off x="703" y="1706"/>
              <a:ext cx="6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b="1"/>
                <a:t>info</a:t>
              </a:r>
              <a:endParaRPr lang="tr-TR" altLang="tr-TR" b="1"/>
            </a:p>
          </p:txBody>
        </p:sp>
        <p:sp>
          <p:nvSpPr>
            <p:cNvPr id="6179" name="Text Box 35"/>
            <p:cNvSpPr txBox="1">
              <a:spLocks noChangeArrowheads="1"/>
            </p:cNvSpPr>
            <p:nvPr/>
          </p:nvSpPr>
          <p:spPr bwMode="auto">
            <a:xfrm>
              <a:off x="3288" y="1661"/>
              <a:ext cx="6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b="1"/>
                <a:t>image</a:t>
              </a:r>
              <a:endParaRPr lang="tr-TR" altLang="tr-TR" b="1"/>
            </a:p>
          </p:txBody>
        </p:sp>
      </p:grpSp>
    </p:spTree>
    <p:extLst>
      <p:ext uri="{BB962C8B-B14F-4D97-AF65-F5344CB8AC3E}">
        <p14:creationId xmlns:p14="http://schemas.microsoft.com/office/powerpoint/2010/main" val="33446999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What</a:t>
            </a:r>
            <a:r>
              <a:rPr lang="tr-TR" dirty="0" smtClean="0"/>
              <a:t> is </a:t>
            </a:r>
            <a:r>
              <a:rPr lang="tr-TR" dirty="0" err="1" smtClean="0"/>
              <a:t>Computer</a:t>
            </a:r>
            <a:r>
              <a:rPr lang="tr-TR" dirty="0" smtClean="0"/>
              <a:t> </a:t>
            </a:r>
            <a:r>
              <a:rPr lang="tr-TR" dirty="0"/>
              <a:t>G</a:t>
            </a:r>
            <a:r>
              <a:rPr lang="tr-TR" dirty="0" smtClean="0"/>
              <a:t>raphics</a:t>
            </a:r>
            <a:endParaRPr lang="tr-TR" dirty="0"/>
          </a:p>
        </p:txBody>
      </p:sp>
      <p:sp>
        <p:nvSpPr>
          <p:cNvPr id="3" name="İçerik Yer Tutucusu 2"/>
          <p:cNvSpPr>
            <a:spLocks noGrp="1"/>
          </p:cNvSpPr>
          <p:nvPr>
            <p:ph idx="1"/>
          </p:nvPr>
        </p:nvSpPr>
        <p:spPr/>
        <p:txBody>
          <a:bodyPr/>
          <a:lstStyle/>
          <a:p>
            <a:endParaRPr lang="tr-TR" dirty="0"/>
          </a:p>
        </p:txBody>
      </p:sp>
      <p:pic>
        <p:nvPicPr>
          <p:cNvPr id="4" name="Picture 4" descr="MCj04338560000[1]"/>
          <p:cNvPicPr>
            <a:picLocks noChangeAspect="1" noChangeArrowheads="1"/>
          </p:cNvPicPr>
          <p:nvPr/>
        </p:nvPicPr>
        <p:blipFill>
          <a:blip r:embed="rId2" cstate="print"/>
          <a:srcRect/>
          <a:stretch>
            <a:fillRect/>
          </a:stretch>
        </p:blipFill>
        <p:spPr bwMode="auto">
          <a:xfrm>
            <a:off x="5832475" y="2609850"/>
            <a:ext cx="1116013" cy="1116013"/>
          </a:xfrm>
          <a:prstGeom prst="rect">
            <a:avLst/>
          </a:prstGeom>
          <a:noFill/>
          <a:ln w="9525">
            <a:noFill/>
            <a:miter lim="800000"/>
            <a:headEnd/>
            <a:tailEnd/>
          </a:ln>
        </p:spPr>
      </p:pic>
      <p:grpSp>
        <p:nvGrpSpPr>
          <p:cNvPr id="5" name="Group 11"/>
          <p:cNvGrpSpPr>
            <a:grpSpLocks/>
          </p:cNvGrpSpPr>
          <p:nvPr/>
        </p:nvGrpSpPr>
        <p:grpSpPr bwMode="auto">
          <a:xfrm>
            <a:off x="1511300" y="2717800"/>
            <a:ext cx="1836738" cy="1873250"/>
            <a:chOff x="340" y="2341"/>
            <a:chExt cx="1157" cy="1180"/>
          </a:xfrm>
        </p:grpSpPr>
        <p:pic>
          <p:nvPicPr>
            <p:cNvPr id="6" name="Picture 5" descr="MCj04338560000[1]"/>
            <p:cNvPicPr>
              <a:picLocks noChangeAspect="1" noChangeArrowheads="1"/>
            </p:cNvPicPr>
            <p:nvPr/>
          </p:nvPicPr>
          <p:blipFill>
            <a:blip r:embed="rId2" cstate="print">
              <a:clrChange>
                <a:clrFrom>
                  <a:srgbClr val="808080"/>
                </a:clrFrom>
                <a:clrTo>
                  <a:srgbClr val="808080">
                    <a:alpha val="0"/>
                  </a:srgbClr>
                </a:clrTo>
              </a:clrChange>
            </a:blip>
            <a:srcRect/>
            <a:stretch>
              <a:fillRect/>
            </a:stretch>
          </p:blipFill>
          <p:spPr bwMode="auto">
            <a:xfrm>
              <a:off x="612" y="2341"/>
              <a:ext cx="703" cy="703"/>
            </a:xfrm>
            <a:prstGeom prst="rect">
              <a:avLst/>
            </a:prstGeom>
            <a:noFill/>
            <a:ln w="9525">
              <a:noFill/>
              <a:miter lim="800000"/>
              <a:headEnd/>
              <a:tailEnd/>
            </a:ln>
          </p:spPr>
        </p:pic>
        <p:sp>
          <p:nvSpPr>
            <p:cNvPr id="7" name="Rectangle 9"/>
            <p:cNvSpPr>
              <a:spLocks noChangeArrowheads="1"/>
            </p:cNvSpPr>
            <p:nvPr/>
          </p:nvSpPr>
          <p:spPr bwMode="auto">
            <a:xfrm rot="803088">
              <a:off x="340" y="2908"/>
              <a:ext cx="726" cy="590"/>
            </a:xfrm>
            <a:prstGeom prst="rect">
              <a:avLst/>
            </a:prstGeom>
            <a:solidFill>
              <a:schemeClr val="bg1"/>
            </a:solidFill>
            <a:ln w="9525">
              <a:noFill/>
              <a:miter lim="800000"/>
              <a:headEnd/>
              <a:tailEnd/>
            </a:ln>
          </p:spPr>
          <p:txBody>
            <a:bodyPr wrap="none" anchor="ctr"/>
            <a:lstStyle/>
            <a:p>
              <a:endParaRPr lang="en-US"/>
            </a:p>
          </p:txBody>
        </p:sp>
        <p:sp>
          <p:nvSpPr>
            <p:cNvPr id="8" name="Rectangle 10"/>
            <p:cNvSpPr>
              <a:spLocks noChangeArrowheads="1"/>
            </p:cNvSpPr>
            <p:nvPr/>
          </p:nvSpPr>
          <p:spPr bwMode="auto">
            <a:xfrm rot="-1740558">
              <a:off x="771" y="2931"/>
              <a:ext cx="726" cy="590"/>
            </a:xfrm>
            <a:prstGeom prst="rect">
              <a:avLst/>
            </a:prstGeom>
            <a:solidFill>
              <a:schemeClr val="bg1"/>
            </a:solidFill>
            <a:ln w="9525">
              <a:noFill/>
              <a:miter lim="800000"/>
              <a:headEnd/>
              <a:tailEnd/>
            </a:ln>
          </p:spPr>
          <p:txBody>
            <a:bodyPr wrap="none" anchor="ctr"/>
            <a:lstStyle/>
            <a:p>
              <a:endParaRPr lang="en-US"/>
            </a:p>
          </p:txBody>
        </p:sp>
      </p:grpSp>
      <p:sp>
        <p:nvSpPr>
          <p:cNvPr id="9" name="Rectangle 12"/>
          <p:cNvSpPr>
            <a:spLocks noChangeArrowheads="1"/>
          </p:cNvSpPr>
          <p:nvPr/>
        </p:nvSpPr>
        <p:spPr bwMode="auto">
          <a:xfrm>
            <a:off x="1835150" y="2573338"/>
            <a:ext cx="1295400" cy="1260475"/>
          </a:xfrm>
          <a:prstGeom prst="rect">
            <a:avLst/>
          </a:prstGeom>
          <a:noFill/>
          <a:ln w="19050">
            <a:solidFill>
              <a:schemeClr val="tx1"/>
            </a:solidFill>
            <a:miter lim="800000"/>
            <a:headEnd/>
            <a:tailEnd/>
          </a:ln>
        </p:spPr>
        <p:txBody>
          <a:bodyPr wrap="none" anchor="ctr"/>
          <a:lstStyle/>
          <a:p>
            <a:endParaRPr lang="en-US"/>
          </a:p>
        </p:txBody>
      </p:sp>
      <p:sp>
        <p:nvSpPr>
          <p:cNvPr id="10" name="Line 13"/>
          <p:cNvSpPr>
            <a:spLocks noChangeShapeType="1"/>
          </p:cNvSpPr>
          <p:nvPr/>
        </p:nvSpPr>
        <p:spPr bwMode="auto">
          <a:xfrm>
            <a:off x="3671888" y="2749798"/>
            <a:ext cx="1800225" cy="0"/>
          </a:xfrm>
          <a:prstGeom prst="line">
            <a:avLst/>
          </a:prstGeom>
          <a:noFill/>
          <a:ln w="28575">
            <a:solidFill>
              <a:schemeClr val="tx1"/>
            </a:solidFill>
            <a:round/>
            <a:headEnd/>
            <a:tailEnd type="triangle" w="med" len="med"/>
          </a:ln>
        </p:spPr>
        <p:txBody>
          <a:bodyPr/>
          <a:lstStyle/>
          <a:p>
            <a:endParaRPr lang="en-US"/>
          </a:p>
        </p:txBody>
      </p:sp>
      <p:sp>
        <p:nvSpPr>
          <p:cNvPr id="11" name="Text Box 14"/>
          <p:cNvSpPr txBox="1">
            <a:spLocks noChangeArrowheads="1"/>
          </p:cNvSpPr>
          <p:nvPr/>
        </p:nvSpPr>
        <p:spPr bwMode="auto">
          <a:xfrm>
            <a:off x="4103688" y="2317998"/>
            <a:ext cx="1008062" cy="427038"/>
          </a:xfrm>
          <a:prstGeom prst="rect">
            <a:avLst/>
          </a:prstGeom>
          <a:noFill/>
          <a:ln w="9525">
            <a:noFill/>
            <a:miter lim="800000"/>
            <a:headEnd/>
            <a:tailEnd/>
          </a:ln>
        </p:spPr>
        <p:txBody>
          <a:bodyPr>
            <a:spAutoFit/>
          </a:bodyPr>
          <a:lstStyle/>
          <a:p>
            <a:pPr>
              <a:spcBef>
                <a:spcPct val="50000"/>
              </a:spcBef>
            </a:pPr>
            <a:r>
              <a:rPr lang="en-US" sz="2200" dirty="0"/>
              <a:t>Vision</a:t>
            </a:r>
          </a:p>
        </p:txBody>
      </p:sp>
      <p:sp>
        <p:nvSpPr>
          <p:cNvPr id="12" name="Line 15"/>
          <p:cNvSpPr>
            <a:spLocks noChangeShapeType="1"/>
          </p:cNvSpPr>
          <p:nvPr/>
        </p:nvSpPr>
        <p:spPr bwMode="auto">
          <a:xfrm flipH="1">
            <a:off x="3635375" y="3434011"/>
            <a:ext cx="1871663" cy="0"/>
          </a:xfrm>
          <a:prstGeom prst="line">
            <a:avLst/>
          </a:prstGeom>
          <a:noFill/>
          <a:ln w="28575">
            <a:solidFill>
              <a:schemeClr val="tx1"/>
            </a:solidFill>
            <a:round/>
            <a:headEnd/>
            <a:tailEnd type="triangle" w="med" len="med"/>
          </a:ln>
        </p:spPr>
        <p:txBody>
          <a:bodyPr/>
          <a:lstStyle/>
          <a:p>
            <a:endParaRPr lang="en-US"/>
          </a:p>
        </p:txBody>
      </p:sp>
      <p:sp>
        <p:nvSpPr>
          <p:cNvPr id="13" name="Text Box 16"/>
          <p:cNvSpPr txBox="1">
            <a:spLocks noChangeArrowheads="1"/>
          </p:cNvSpPr>
          <p:nvPr/>
        </p:nvSpPr>
        <p:spPr bwMode="auto">
          <a:xfrm>
            <a:off x="3995738" y="3434011"/>
            <a:ext cx="1476375" cy="427037"/>
          </a:xfrm>
          <a:prstGeom prst="rect">
            <a:avLst/>
          </a:prstGeom>
          <a:noFill/>
          <a:ln w="9525">
            <a:noFill/>
            <a:miter lim="800000"/>
            <a:headEnd/>
            <a:tailEnd/>
          </a:ln>
        </p:spPr>
        <p:txBody>
          <a:bodyPr>
            <a:spAutoFit/>
          </a:bodyPr>
          <a:lstStyle/>
          <a:p>
            <a:pPr>
              <a:spcBef>
                <a:spcPct val="50000"/>
              </a:spcBef>
            </a:pPr>
            <a:r>
              <a:rPr lang="en-US" sz="2200" dirty="0"/>
              <a:t>Graphics</a:t>
            </a:r>
          </a:p>
        </p:txBody>
      </p:sp>
      <p:sp>
        <p:nvSpPr>
          <p:cNvPr id="14" name="Text Box 17"/>
          <p:cNvSpPr txBox="1">
            <a:spLocks noChangeArrowheads="1"/>
          </p:cNvSpPr>
          <p:nvPr/>
        </p:nvSpPr>
        <p:spPr bwMode="auto">
          <a:xfrm>
            <a:off x="863600" y="4551363"/>
            <a:ext cx="7886700" cy="579437"/>
          </a:xfrm>
          <a:prstGeom prst="rect">
            <a:avLst/>
          </a:prstGeom>
          <a:noFill/>
          <a:ln w="9525">
            <a:noFill/>
            <a:miter lim="800000"/>
            <a:headEnd/>
            <a:tailEnd/>
          </a:ln>
        </p:spPr>
        <p:txBody>
          <a:bodyPr>
            <a:spAutoFit/>
          </a:bodyPr>
          <a:lstStyle/>
          <a:p>
            <a:pPr>
              <a:spcBef>
                <a:spcPct val="50000"/>
              </a:spcBef>
            </a:pPr>
            <a:r>
              <a:rPr lang="en-US" sz="3200" dirty="0"/>
              <a:t>Inverse problems: analysis and synthesis.</a:t>
            </a:r>
          </a:p>
        </p:txBody>
      </p:sp>
    </p:spTree>
    <p:extLst>
      <p:ext uri="{BB962C8B-B14F-4D97-AF65-F5344CB8AC3E}">
        <p14:creationId xmlns:p14="http://schemas.microsoft.com/office/powerpoint/2010/main" val="39320271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r>
              <a:rPr lang="en-US" altLang="tr-TR" dirty="0"/>
              <a:t>What is Image Processing?</a:t>
            </a:r>
            <a:endParaRPr lang="tr-TR" altLang="tr-TR" dirty="0"/>
          </a:p>
        </p:txBody>
      </p:sp>
      <p:sp>
        <p:nvSpPr>
          <p:cNvPr id="7171" name="Rectangle 3"/>
          <p:cNvSpPr>
            <a:spLocks noGrp="1" noChangeArrowheads="1"/>
          </p:cNvSpPr>
          <p:nvPr>
            <p:ph type="body" idx="1"/>
          </p:nvPr>
        </p:nvSpPr>
        <p:spPr/>
        <p:txBody>
          <a:bodyPr/>
          <a:lstStyle/>
          <a:p>
            <a:endParaRPr lang="en-US" altLang="tr-TR"/>
          </a:p>
          <a:p>
            <a:endParaRPr lang="en-US" altLang="tr-TR"/>
          </a:p>
          <a:p>
            <a:endParaRPr lang="en-US" altLang="tr-TR"/>
          </a:p>
          <a:p>
            <a:endParaRPr lang="en-US" altLang="tr-TR"/>
          </a:p>
          <a:p>
            <a:endParaRPr lang="tr-TR" altLang="tr-TR"/>
          </a:p>
        </p:txBody>
      </p:sp>
      <p:grpSp>
        <p:nvGrpSpPr>
          <p:cNvPr id="7172" name="Group 4"/>
          <p:cNvGrpSpPr>
            <a:grpSpLocks/>
          </p:cNvGrpSpPr>
          <p:nvPr/>
        </p:nvGrpSpPr>
        <p:grpSpPr bwMode="auto">
          <a:xfrm>
            <a:off x="1980530" y="1989138"/>
            <a:ext cx="5111750" cy="831850"/>
            <a:chOff x="703" y="1661"/>
            <a:chExt cx="3220" cy="524"/>
          </a:xfrm>
        </p:grpSpPr>
        <p:sp>
          <p:nvSpPr>
            <p:cNvPr id="7173" name="Text Box 5"/>
            <p:cNvSpPr txBox="1">
              <a:spLocks noChangeArrowheads="1"/>
            </p:cNvSpPr>
            <p:nvPr/>
          </p:nvSpPr>
          <p:spPr bwMode="auto">
            <a:xfrm>
              <a:off x="1700" y="1661"/>
              <a:ext cx="1089"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tr-TR" sz="2400" b="1"/>
                <a:t>Image Processing</a:t>
              </a:r>
              <a:r>
                <a:rPr lang="en-US" altLang="tr-TR" b="1"/>
                <a:t> </a:t>
              </a:r>
              <a:endParaRPr lang="tr-TR" altLang="tr-TR" b="1"/>
            </a:p>
          </p:txBody>
        </p:sp>
        <p:sp>
          <p:nvSpPr>
            <p:cNvPr id="7174" name="Line 6"/>
            <p:cNvSpPr>
              <a:spLocks noChangeShapeType="1"/>
            </p:cNvSpPr>
            <p:nvPr/>
          </p:nvSpPr>
          <p:spPr bwMode="auto">
            <a:xfrm>
              <a:off x="1383" y="1797"/>
              <a:ext cx="31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b="1"/>
            </a:p>
          </p:txBody>
        </p:sp>
        <p:sp>
          <p:nvSpPr>
            <p:cNvPr id="7175" name="Line 7"/>
            <p:cNvSpPr>
              <a:spLocks noChangeShapeType="1"/>
            </p:cNvSpPr>
            <p:nvPr/>
          </p:nvSpPr>
          <p:spPr bwMode="auto">
            <a:xfrm>
              <a:off x="2789" y="1797"/>
              <a:ext cx="4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b="1"/>
            </a:p>
          </p:txBody>
        </p:sp>
        <p:sp>
          <p:nvSpPr>
            <p:cNvPr id="7176" name="Text Box 8"/>
            <p:cNvSpPr txBox="1">
              <a:spLocks noChangeArrowheads="1"/>
            </p:cNvSpPr>
            <p:nvPr/>
          </p:nvSpPr>
          <p:spPr bwMode="auto">
            <a:xfrm>
              <a:off x="703" y="1706"/>
              <a:ext cx="6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b="1"/>
                <a:t>image</a:t>
              </a:r>
              <a:endParaRPr lang="tr-TR" altLang="tr-TR" b="1"/>
            </a:p>
          </p:txBody>
        </p:sp>
        <p:sp>
          <p:nvSpPr>
            <p:cNvPr id="7177" name="Text Box 9"/>
            <p:cNvSpPr txBox="1">
              <a:spLocks noChangeArrowheads="1"/>
            </p:cNvSpPr>
            <p:nvPr/>
          </p:nvSpPr>
          <p:spPr bwMode="auto">
            <a:xfrm>
              <a:off x="3288" y="1661"/>
              <a:ext cx="6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b="1"/>
                <a:t>image</a:t>
              </a:r>
              <a:endParaRPr lang="tr-TR" altLang="tr-TR" b="1"/>
            </a:p>
          </p:txBody>
        </p:sp>
      </p:grpSp>
      <p:sp>
        <p:nvSpPr>
          <p:cNvPr id="7178" name="Text Box 10"/>
          <p:cNvSpPr txBox="1">
            <a:spLocks noChangeArrowheads="1"/>
          </p:cNvSpPr>
          <p:nvPr/>
        </p:nvSpPr>
        <p:spPr bwMode="auto">
          <a:xfrm>
            <a:off x="1116013" y="3429000"/>
            <a:ext cx="6480175" cy="308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tr-TR" sz="2800"/>
              <a:t> Image enhancement</a:t>
            </a:r>
          </a:p>
          <a:p>
            <a:pPr>
              <a:spcBef>
                <a:spcPct val="50000"/>
              </a:spcBef>
              <a:buFontTx/>
              <a:buChar char="•"/>
            </a:pPr>
            <a:r>
              <a:rPr lang="en-US" altLang="tr-TR" sz="2800"/>
              <a:t> Image restoration</a:t>
            </a:r>
          </a:p>
          <a:p>
            <a:pPr>
              <a:spcBef>
                <a:spcPct val="50000"/>
              </a:spcBef>
              <a:buFontTx/>
              <a:buChar char="•"/>
            </a:pPr>
            <a:r>
              <a:rPr lang="en-US" altLang="tr-TR" sz="2800"/>
              <a:t> Image filtering</a:t>
            </a:r>
          </a:p>
          <a:p>
            <a:pPr>
              <a:spcBef>
                <a:spcPct val="50000"/>
              </a:spcBef>
              <a:buFontTx/>
              <a:buChar char="•"/>
            </a:pPr>
            <a:r>
              <a:rPr lang="en-US" altLang="tr-TR" sz="2800"/>
              <a:t> Image compression</a:t>
            </a:r>
          </a:p>
          <a:p>
            <a:pPr>
              <a:spcBef>
                <a:spcPct val="50000"/>
              </a:spcBef>
              <a:buFontTx/>
              <a:buChar char="•"/>
            </a:pPr>
            <a:endParaRPr lang="tr-TR" altLang="tr-TR" sz="2800"/>
          </a:p>
        </p:txBody>
      </p:sp>
    </p:spTree>
    <p:extLst>
      <p:ext uri="{BB962C8B-B14F-4D97-AF65-F5344CB8AC3E}">
        <p14:creationId xmlns:p14="http://schemas.microsoft.com/office/powerpoint/2010/main" val="29815602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Why</a:t>
            </a:r>
            <a:r>
              <a:rPr lang="tr-TR" dirty="0" smtClean="0"/>
              <a:t> </a:t>
            </a:r>
            <a:r>
              <a:rPr lang="tr-TR" dirty="0" err="1" smtClean="0"/>
              <a:t>Computer</a:t>
            </a:r>
            <a:r>
              <a:rPr lang="tr-TR" dirty="0" smtClean="0"/>
              <a:t> </a:t>
            </a:r>
            <a:r>
              <a:rPr lang="tr-TR" dirty="0" err="1" smtClean="0"/>
              <a:t>Vision</a:t>
            </a:r>
            <a:r>
              <a:rPr lang="tr-TR" dirty="0" smtClean="0"/>
              <a:t>?</a:t>
            </a:r>
            <a:endParaRPr lang="tr-TR" dirty="0"/>
          </a:p>
        </p:txBody>
      </p:sp>
      <p:sp>
        <p:nvSpPr>
          <p:cNvPr id="3" name="İçerik Yer Tutucusu 2"/>
          <p:cNvSpPr>
            <a:spLocks noGrp="1"/>
          </p:cNvSpPr>
          <p:nvPr>
            <p:ph idx="1"/>
          </p:nvPr>
        </p:nvSpPr>
        <p:spPr/>
        <p:txBody>
          <a:bodyPr/>
          <a:lstStyle/>
          <a:p>
            <a:pPr>
              <a:spcAft>
                <a:spcPts val="600"/>
              </a:spcAft>
            </a:pPr>
            <a:r>
              <a:rPr lang="en-US" sz="2800" dirty="0" smtClean="0"/>
              <a:t>As image sources multiply, so do applications</a:t>
            </a:r>
          </a:p>
          <a:p>
            <a:pPr lvl="1"/>
            <a:r>
              <a:rPr lang="en-US" dirty="0" smtClean="0"/>
              <a:t>Relieve humans of boring, easy tasks</a:t>
            </a:r>
          </a:p>
          <a:p>
            <a:pPr lvl="1"/>
            <a:r>
              <a:rPr lang="en-US" dirty="0" smtClean="0"/>
              <a:t>Enhance human abilities: human-computer interaction, visualization</a:t>
            </a:r>
          </a:p>
          <a:p>
            <a:pPr lvl="1"/>
            <a:r>
              <a:rPr lang="en-US" dirty="0" smtClean="0"/>
              <a:t>Perception for robotics / autonomous agents</a:t>
            </a:r>
          </a:p>
          <a:p>
            <a:pPr lvl="1"/>
            <a:r>
              <a:rPr lang="en-US" dirty="0" smtClean="0"/>
              <a:t>Organize and give access to visual content</a:t>
            </a:r>
          </a:p>
          <a:p>
            <a:endParaRPr lang="tr-TR" dirty="0"/>
          </a:p>
        </p:txBody>
      </p:sp>
    </p:spTree>
    <p:extLst>
      <p:ext uri="{BB962C8B-B14F-4D97-AF65-F5344CB8AC3E}">
        <p14:creationId xmlns:p14="http://schemas.microsoft.com/office/powerpoint/2010/main" val="29502420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en-US" dirty="0" smtClean="0"/>
              <a:t>Who </a:t>
            </a:r>
            <a:r>
              <a:rPr lang="en-US" dirty="0"/>
              <a:t>Cares?</a:t>
            </a:r>
            <a:endParaRPr lang="tr-TR" dirty="0"/>
          </a:p>
        </p:txBody>
      </p:sp>
      <p:sp>
        <p:nvSpPr>
          <p:cNvPr id="3" name="İçerik Yer Tutucusu 2"/>
          <p:cNvSpPr>
            <a:spLocks noGrp="1"/>
          </p:cNvSpPr>
          <p:nvPr>
            <p:ph idx="1"/>
          </p:nvPr>
        </p:nvSpPr>
        <p:spPr/>
        <p:txBody>
          <a:bodyPr/>
          <a:lstStyle/>
          <a:p>
            <a:r>
              <a:rPr lang="en-US" dirty="0" smtClean="0"/>
              <a:t>Applications </a:t>
            </a:r>
            <a:r>
              <a:rPr lang="en-US" dirty="0"/>
              <a:t>of computer </a:t>
            </a:r>
            <a:r>
              <a:rPr lang="en-US" dirty="0" smtClean="0"/>
              <a:t>vision</a:t>
            </a:r>
            <a:r>
              <a:rPr lang="tr-TR" dirty="0" smtClean="0"/>
              <a:t> </a:t>
            </a:r>
          </a:p>
          <a:p>
            <a:pPr lvl="1"/>
            <a:r>
              <a:rPr lang="en-US" dirty="0" smtClean="0"/>
              <a:t>In </a:t>
            </a:r>
            <a:r>
              <a:rPr lang="en-US" dirty="0"/>
              <a:t>AI: vision serves as the “input stage”</a:t>
            </a:r>
          </a:p>
          <a:p>
            <a:pPr lvl="1"/>
            <a:r>
              <a:rPr lang="en-US" dirty="0"/>
              <a:t>In robotics: localization, mapping, obstacle detection</a:t>
            </a:r>
          </a:p>
          <a:p>
            <a:pPr lvl="1"/>
            <a:r>
              <a:rPr lang="tr-TR" dirty="0" err="1"/>
              <a:t>In</a:t>
            </a:r>
            <a:r>
              <a:rPr lang="tr-TR" dirty="0"/>
              <a:t> </a:t>
            </a:r>
            <a:r>
              <a:rPr lang="tr-TR" dirty="0" err="1"/>
              <a:t>medicine</a:t>
            </a:r>
            <a:r>
              <a:rPr lang="tr-TR" dirty="0"/>
              <a:t>: </a:t>
            </a:r>
            <a:r>
              <a:rPr lang="tr-TR" dirty="0" err="1" smtClean="0"/>
              <a:t>understanding</a:t>
            </a:r>
            <a:r>
              <a:rPr lang="tr-TR" dirty="0" smtClean="0"/>
              <a:t> </a:t>
            </a:r>
            <a:r>
              <a:rPr lang="tr-TR" dirty="0" err="1" smtClean="0"/>
              <a:t>and</a:t>
            </a:r>
            <a:r>
              <a:rPr lang="tr-TR" dirty="0" smtClean="0"/>
              <a:t> </a:t>
            </a:r>
            <a:r>
              <a:rPr lang="tr-TR" dirty="0" err="1" smtClean="0"/>
              <a:t>aiding</a:t>
            </a:r>
            <a:r>
              <a:rPr lang="tr-TR" dirty="0" smtClean="0"/>
              <a:t> </a:t>
            </a:r>
            <a:r>
              <a:rPr lang="tr-TR" dirty="0" err="1" smtClean="0"/>
              <a:t>human</a:t>
            </a:r>
            <a:r>
              <a:rPr lang="tr-TR" dirty="0" smtClean="0"/>
              <a:t> </a:t>
            </a:r>
            <a:r>
              <a:rPr lang="tr-TR" dirty="0" err="1"/>
              <a:t>vision</a:t>
            </a:r>
            <a:endParaRPr lang="tr-TR" dirty="0"/>
          </a:p>
          <a:p>
            <a:pPr lvl="1"/>
            <a:r>
              <a:rPr lang="en-US" dirty="0"/>
              <a:t>In engineering: </a:t>
            </a:r>
            <a:r>
              <a:rPr lang="tr-TR" dirty="0" err="1" smtClean="0"/>
              <a:t>generating</a:t>
            </a:r>
            <a:r>
              <a:rPr lang="tr-TR" dirty="0" smtClean="0"/>
              <a:t> </a:t>
            </a:r>
            <a:r>
              <a:rPr lang="en-US" dirty="0" smtClean="0"/>
              <a:t>models </a:t>
            </a:r>
            <a:r>
              <a:rPr lang="en-US" dirty="0"/>
              <a:t>of the world</a:t>
            </a:r>
          </a:p>
          <a:p>
            <a:endParaRPr lang="tr-TR" dirty="0"/>
          </a:p>
          <a:p>
            <a:endParaRPr lang="tr-TR" dirty="0"/>
          </a:p>
        </p:txBody>
      </p:sp>
    </p:spTree>
    <p:extLst>
      <p:ext uri="{BB962C8B-B14F-4D97-AF65-F5344CB8AC3E}">
        <p14:creationId xmlns:p14="http://schemas.microsoft.com/office/powerpoint/2010/main" val="9176271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Current</a:t>
            </a:r>
            <a:r>
              <a:rPr lang="tr-TR" dirty="0" smtClean="0"/>
              <a:t> </a:t>
            </a:r>
            <a:r>
              <a:rPr lang="tr-TR" dirty="0" err="1" smtClean="0"/>
              <a:t>State</a:t>
            </a:r>
            <a:r>
              <a:rPr lang="tr-TR" dirty="0" smtClean="0"/>
              <a:t> of </a:t>
            </a:r>
            <a:r>
              <a:rPr lang="tr-TR" dirty="0" err="1" smtClean="0"/>
              <a:t>the</a:t>
            </a:r>
            <a:r>
              <a:rPr lang="tr-TR" dirty="0" smtClean="0"/>
              <a:t> Art</a:t>
            </a:r>
            <a:endParaRPr lang="tr-TR" dirty="0"/>
          </a:p>
        </p:txBody>
      </p:sp>
      <p:sp>
        <p:nvSpPr>
          <p:cNvPr id="3" name="İçerik Yer Tutucusu 2"/>
          <p:cNvSpPr>
            <a:spLocks noGrp="1"/>
          </p:cNvSpPr>
          <p:nvPr>
            <p:ph idx="1"/>
          </p:nvPr>
        </p:nvSpPr>
        <p:spPr/>
        <p:txBody>
          <a:bodyPr>
            <a:normAutofit/>
          </a:bodyPr>
          <a:lstStyle/>
          <a:p>
            <a:r>
              <a:rPr lang="tr-TR" altLang="tr-TR" sz="2400" dirty="0" err="1" smtClean="0"/>
              <a:t>Let’s</a:t>
            </a:r>
            <a:r>
              <a:rPr lang="tr-TR" altLang="tr-TR" sz="2400" dirty="0" smtClean="0"/>
              <a:t> </a:t>
            </a:r>
            <a:r>
              <a:rPr lang="tr-TR" altLang="tr-TR" sz="2400" dirty="0" err="1" smtClean="0"/>
              <a:t>see</a:t>
            </a:r>
            <a:r>
              <a:rPr lang="tr-TR" altLang="tr-TR" sz="2400" dirty="0" smtClean="0"/>
              <a:t> </a:t>
            </a:r>
            <a:r>
              <a:rPr lang="tr-TR" altLang="tr-TR" sz="2400" dirty="0" err="1" smtClean="0"/>
              <a:t>some</a:t>
            </a:r>
            <a:r>
              <a:rPr lang="tr-TR" altLang="tr-TR" sz="2400" dirty="0" smtClean="0"/>
              <a:t> </a:t>
            </a:r>
            <a:r>
              <a:rPr lang="en-US" altLang="tr-TR" sz="2400" dirty="0" smtClean="0"/>
              <a:t>examples of current systems.</a:t>
            </a:r>
          </a:p>
          <a:p>
            <a:pPr lvl="1"/>
            <a:r>
              <a:rPr lang="en-US" altLang="tr-TR" dirty="0" smtClean="0"/>
              <a:t>Many of these are less than 5</a:t>
            </a:r>
            <a:r>
              <a:rPr lang="tr-TR" altLang="tr-TR" dirty="0" smtClean="0"/>
              <a:t> </a:t>
            </a:r>
            <a:r>
              <a:rPr lang="tr-TR" altLang="tr-TR" dirty="0" err="1" smtClean="0"/>
              <a:t>to</a:t>
            </a:r>
            <a:r>
              <a:rPr lang="tr-TR" altLang="tr-TR" dirty="0" smtClean="0"/>
              <a:t> 10</a:t>
            </a:r>
            <a:r>
              <a:rPr lang="en-US" altLang="tr-TR" dirty="0" smtClean="0"/>
              <a:t> years old</a:t>
            </a:r>
          </a:p>
          <a:p>
            <a:r>
              <a:rPr lang="en-US" altLang="tr-TR" sz="2400" dirty="0" smtClean="0"/>
              <a:t>This is a very active research area, and rapidly changing</a:t>
            </a:r>
          </a:p>
          <a:p>
            <a:r>
              <a:rPr lang="en-US" altLang="tr-TR" sz="2400" dirty="0" smtClean="0"/>
              <a:t>To learn more about vision applications and companies</a:t>
            </a:r>
          </a:p>
          <a:p>
            <a:pPr lvl="1"/>
            <a:r>
              <a:rPr lang="en-US" altLang="tr-TR" dirty="0" smtClean="0"/>
              <a:t>David Lowe maintains an overview of vision companies</a:t>
            </a:r>
          </a:p>
          <a:p>
            <a:pPr lvl="2"/>
            <a:r>
              <a:rPr lang="en-US" altLang="tr-TR" dirty="0" smtClean="0">
                <a:hlinkClick r:id="rId2"/>
              </a:rPr>
              <a:t>http://www.cs.ubc.ca/spider/lowe/vision.html</a:t>
            </a:r>
            <a:endParaRPr lang="tr-TR" altLang="tr-TR" dirty="0" smtClean="0"/>
          </a:p>
          <a:p>
            <a:pPr lvl="3"/>
            <a:r>
              <a:rPr lang="tr-TR" b="1" dirty="0" err="1" smtClean="0"/>
              <a:t>InfoDif</a:t>
            </a:r>
            <a:r>
              <a:rPr lang="tr-TR" dirty="0" smtClean="0"/>
              <a:t> </a:t>
            </a:r>
            <a:r>
              <a:rPr lang="en-US" dirty="0" smtClean="0"/>
              <a:t>(Ankara, Turkey). Vision systems for broad range of industries and applications.</a:t>
            </a:r>
            <a:endParaRPr lang="en-US" altLang="tr-TR" dirty="0" smtClean="0"/>
          </a:p>
          <a:p>
            <a:endParaRPr lang="tr-TR" dirty="0"/>
          </a:p>
        </p:txBody>
      </p:sp>
    </p:spTree>
    <p:extLst>
      <p:ext uri="{BB962C8B-B14F-4D97-AF65-F5344CB8AC3E}">
        <p14:creationId xmlns:p14="http://schemas.microsoft.com/office/powerpoint/2010/main" val="17294066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en-US" altLang="tr-TR" dirty="0" smtClean="0"/>
              <a:t>Earth viewers (3D modeling)</a:t>
            </a:r>
            <a:endParaRPr lang="tr-TR" dirty="0"/>
          </a:p>
        </p:txBody>
      </p:sp>
      <p:sp>
        <p:nvSpPr>
          <p:cNvPr id="3" name="İçerik Yer Tutucusu 2"/>
          <p:cNvSpPr>
            <a:spLocks noGrp="1"/>
          </p:cNvSpPr>
          <p:nvPr>
            <p:ph idx="1"/>
          </p:nvPr>
        </p:nvSpPr>
        <p:spPr/>
        <p:txBody>
          <a:bodyPr/>
          <a:lstStyle/>
          <a:p>
            <a:endParaRPr lang="tr-TR"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464" y="1700808"/>
            <a:ext cx="8136904" cy="3903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6"/>
          <p:cNvSpPr>
            <a:spLocks noChangeArrowheads="1"/>
          </p:cNvSpPr>
          <p:nvPr/>
        </p:nvSpPr>
        <p:spPr bwMode="auto">
          <a:xfrm>
            <a:off x="2766120" y="6146140"/>
            <a:ext cx="3581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tr-TR" sz="1400" dirty="0"/>
              <a:t>Image from Microsoft’s </a:t>
            </a:r>
            <a:r>
              <a:rPr lang="en-US" altLang="tr-TR" sz="1400" dirty="0">
                <a:hlinkClick r:id="rId3"/>
              </a:rPr>
              <a:t>Virtual Earth</a:t>
            </a:r>
            <a:endParaRPr lang="en-US" altLang="tr-TR" sz="1400" dirty="0"/>
          </a:p>
          <a:p>
            <a:pPr algn="ctr"/>
            <a:r>
              <a:rPr lang="en-US" altLang="tr-TR" sz="1400" dirty="0"/>
              <a:t>(see also:  </a:t>
            </a:r>
            <a:r>
              <a:rPr lang="en-US" altLang="tr-TR" sz="1400" dirty="0">
                <a:hlinkClick r:id="rId4"/>
              </a:rPr>
              <a:t>Google Earth</a:t>
            </a:r>
            <a:r>
              <a:rPr lang="en-US" altLang="tr-TR" sz="1400" dirty="0"/>
              <a:t>)</a:t>
            </a:r>
          </a:p>
        </p:txBody>
      </p:sp>
    </p:spTree>
    <p:extLst>
      <p:ext uri="{BB962C8B-B14F-4D97-AF65-F5344CB8AC3E}">
        <p14:creationId xmlns:p14="http://schemas.microsoft.com/office/powerpoint/2010/main" val="28003421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304800" y="179388"/>
            <a:ext cx="8458200" cy="1098550"/>
          </a:xfrm>
        </p:spPr>
        <p:txBody>
          <a:bodyPr/>
          <a:lstStyle/>
          <a:p>
            <a:pPr eaLnBrk="1" hangingPunct="1"/>
            <a:r>
              <a:rPr lang="en-US" dirty="0" smtClean="0"/>
              <a:t>Photo Tourism overview</a:t>
            </a:r>
          </a:p>
        </p:txBody>
      </p:sp>
      <p:sp>
        <p:nvSpPr>
          <p:cNvPr id="3" name="AutoShape 3"/>
          <p:cNvSpPr>
            <a:spLocks noChangeArrowheads="1"/>
          </p:cNvSpPr>
          <p:nvPr/>
        </p:nvSpPr>
        <p:spPr bwMode="auto">
          <a:xfrm>
            <a:off x="3352800" y="2886075"/>
            <a:ext cx="2239963" cy="1143000"/>
          </a:xfrm>
          <a:prstGeom prst="roundRect">
            <a:avLst>
              <a:gd name="adj" fmla="val 16667"/>
            </a:avLst>
          </a:prstGeom>
          <a:solidFill>
            <a:srgbClr val="FFCCCC"/>
          </a:solidFill>
          <a:ln w="38100">
            <a:solidFill>
              <a:schemeClr val="tx1"/>
            </a:solidFill>
            <a:round/>
            <a:headEnd/>
            <a:tailEnd/>
          </a:ln>
          <a:effectLst>
            <a:outerShdw blurRad="63500" dist="38099" dir="2700000" algn="ctr" rotWithShape="0">
              <a:schemeClr val="bg2">
                <a:alpha val="50000"/>
              </a:schemeClr>
            </a:outerShdw>
          </a:effectLst>
        </p:spPr>
        <p:txBody>
          <a:bodyPr anchor="ctr"/>
          <a:lstStyle/>
          <a:p>
            <a:pPr algn="ctr" defTabSz="457200">
              <a:defRPr/>
            </a:pPr>
            <a:r>
              <a:rPr lang="en-US" sz="2400">
                <a:solidFill>
                  <a:prstClr val="black"/>
                </a:solidFill>
                <a:latin typeface="Calibri" pitchFamily="34" charset="0"/>
                <a:ea typeface="MS PGothic" pitchFamily="34" charset="-128"/>
                <a:cs typeface="+mn-cs"/>
              </a:rPr>
              <a:t>Scene reconstruction</a:t>
            </a:r>
          </a:p>
        </p:txBody>
      </p:sp>
      <p:sp>
        <p:nvSpPr>
          <p:cNvPr id="4" name="AutoShape 4"/>
          <p:cNvSpPr>
            <a:spLocks noChangeArrowheads="1"/>
          </p:cNvSpPr>
          <p:nvPr/>
        </p:nvSpPr>
        <p:spPr bwMode="auto">
          <a:xfrm>
            <a:off x="7010400" y="2257425"/>
            <a:ext cx="1905000" cy="2362200"/>
          </a:xfrm>
          <a:prstGeom prst="roundRect">
            <a:avLst>
              <a:gd name="adj" fmla="val 16667"/>
            </a:avLst>
          </a:prstGeom>
          <a:solidFill>
            <a:srgbClr val="99CCFF"/>
          </a:solidFill>
          <a:ln w="38100">
            <a:solidFill>
              <a:schemeClr val="tx1"/>
            </a:solidFill>
            <a:round/>
            <a:headEnd/>
            <a:tailEnd/>
          </a:ln>
          <a:effectLst>
            <a:outerShdw blurRad="63500" dist="38099" dir="2700000" algn="ctr" rotWithShape="0">
              <a:schemeClr val="bg2">
                <a:alpha val="50000"/>
              </a:schemeClr>
            </a:outerShdw>
          </a:effectLst>
        </p:spPr>
        <p:txBody>
          <a:bodyPr anchor="ctr"/>
          <a:lstStyle/>
          <a:p>
            <a:pPr algn="ctr" defTabSz="457200">
              <a:defRPr/>
            </a:pPr>
            <a:endParaRPr lang="en-US" sz="2000">
              <a:solidFill>
                <a:prstClr val="black"/>
              </a:solidFill>
              <a:latin typeface="Calibri" pitchFamily="34" charset="0"/>
              <a:ea typeface="MS PGothic" pitchFamily="34" charset="-128"/>
              <a:cs typeface="+mn-cs"/>
            </a:endParaRPr>
          </a:p>
          <a:p>
            <a:pPr algn="ctr" defTabSz="457200">
              <a:defRPr/>
            </a:pPr>
            <a:endParaRPr lang="en-US" sz="2000">
              <a:solidFill>
                <a:prstClr val="black"/>
              </a:solidFill>
              <a:latin typeface="Calibri" pitchFamily="34" charset="0"/>
              <a:ea typeface="MS PGothic" pitchFamily="34" charset="-128"/>
              <a:cs typeface="+mn-cs"/>
            </a:endParaRPr>
          </a:p>
          <a:p>
            <a:pPr algn="ctr" defTabSz="457200">
              <a:defRPr/>
            </a:pPr>
            <a:endParaRPr lang="en-US" sz="2000">
              <a:solidFill>
                <a:prstClr val="black"/>
              </a:solidFill>
              <a:latin typeface="Calibri" pitchFamily="34" charset="0"/>
              <a:ea typeface="MS PGothic" pitchFamily="34" charset="-128"/>
              <a:cs typeface="+mn-cs"/>
            </a:endParaRPr>
          </a:p>
          <a:p>
            <a:pPr algn="ctr" defTabSz="457200">
              <a:defRPr/>
            </a:pPr>
            <a:endParaRPr lang="en-US" sz="2000">
              <a:solidFill>
                <a:prstClr val="black"/>
              </a:solidFill>
              <a:latin typeface="Calibri" pitchFamily="34" charset="0"/>
              <a:ea typeface="MS PGothic" pitchFamily="34" charset="-128"/>
              <a:cs typeface="+mn-cs"/>
            </a:endParaRPr>
          </a:p>
          <a:p>
            <a:pPr algn="ctr" defTabSz="457200">
              <a:defRPr/>
            </a:pPr>
            <a:endParaRPr lang="en-US" sz="2000">
              <a:solidFill>
                <a:prstClr val="black"/>
              </a:solidFill>
              <a:latin typeface="Calibri" pitchFamily="34" charset="0"/>
              <a:ea typeface="MS PGothic" pitchFamily="34" charset="-128"/>
              <a:cs typeface="+mn-cs"/>
            </a:endParaRPr>
          </a:p>
          <a:p>
            <a:pPr algn="ctr" defTabSz="457200">
              <a:defRPr/>
            </a:pPr>
            <a:r>
              <a:rPr lang="en-US" sz="2000">
                <a:solidFill>
                  <a:prstClr val="black"/>
                </a:solidFill>
                <a:latin typeface="Calibri" pitchFamily="34" charset="0"/>
                <a:ea typeface="MS PGothic" pitchFamily="34" charset="-128"/>
                <a:cs typeface="+mn-cs"/>
              </a:rPr>
              <a:t>Photo Explorer</a:t>
            </a:r>
          </a:p>
        </p:txBody>
      </p:sp>
      <p:pic>
        <p:nvPicPr>
          <p:cNvPr id="5" name="Picture 5" descr="notre-dame-explore"/>
          <p:cNvPicPr>
            <a:picLocks noChangeAspect="1" noChangeArrowheads="1"/>
          </p:cNvPicPr>
          <p:nvPr/>
        </p:nvPicPr>
        <p:blipFill>
          <a:blip r:embed="rId3" cstate="print"/>
          <a:srcRect/>
          <a:stretch>
            <a:fillRect/>
          </a:stretch>
        </p:blipFill>
        <p:spPr bwMode="auto">
          <a:xfrm>
            <a:off x="7143750" y="2514600"/>
            <a:ext cx="1600200" cy="1200150"/>
          </a:xfrm>
          <a:prstGeom prst="rect">
            <a:avLst/>
          </a:prstGeom>
          <a:noFill/>
          <a:ln w="19050">
            <a:solidFill>
              <a:srgbClr val="000000"/>
            </a:solidFill>
            <a:miter lim="800000"/>
            <a:headEnd/>
            <a:tailEnd/>
          </a:ln>
        </p:spPr>
      </p:pic>
      <p:pic>
        <p:nvPicPr>
          <p:cNvPr id="6" name="Picture 6" descr="notre-dame-montage"/>
          <p:cNvPicPr>
            <a:picLocks noChangeAspect="1" noChangeArrowheads="1"/>
          </p:cNvPicPr>
          <p:nvPr/>
        </p:nvPicPr>
        <p:blipFill>
          <a:blip r:embed="rId4" cstate="print"/>
          <a:srcRect/>
          <a:stretch>
            <a:fillRect/>
          </a:stretch>
        </p:blipFill>
        <p:spPr bwMode="auto">
          <a:xfrm>
            <a:off x="228600" y="2657475"/>
            <a:ext cx="1905000" cy="1579563"/>
          </a:xfrm>
          <a:prstGeom prst="rect">
            <a:avLst/>
          </a:prstGeom>
          <a:noFill/>
          <a:ln w="9525">
            <a:noFill/>
            <a:miter lim="800000"/>
            <a:headEnd/>
            <a:tailEnd/>
          </a:ln>
        </p:spPr>
      </p:pic>
      <p:sp>
        <p:nvSpPr>
          <p:cNvPr id="7" name="Text Box 7"/>
          <p:cNvSpPr txBox="1">
            <a:spLocks noChangeArrowheads="1"/>
          </p:cNvSpPr>
          <p:nvPr/>
        </p:nvSpPr>
        <p:spPr bwMode="auto">
          <a:xfrm>
            <a:off x="184150" y="4257675"/>
            <a:ext cx="2025650" cy="366713"/>
          </a:xfrm>
          <a:prstGeom prst="rect">
            <a:avLst/>
          </a:prstGeom>
          <a:noFill/>
          <a:ln w="9525">
            <a:noFill/>
            <a:miter lim="800000"/>
            <a:headEnd/>
            <a:tailEnd/>
          </a:ln>
        </p:spPr>
        <p:txBody>
          <a:bodyPr wrap="none">
            <a:spAutoFit/>
          </a:bodyPr>
          <a:lstStyle/>
          <a:p>
            <a:pPr defTabSz="457200"/>
            <a:r>
              <a:rPr lang="en-US">
                <a:solidFill>
                  <a:srgbClr val="000000"/>
                </a:solidFill>
                <a:latin typeface="Calibri" pitchFamily="34" charset="0"/>
                <a:ea typeface="MS PGothic" pitchFamily="34" charset="-128"/>
              </a:rPr>
              <a:t>Input photographs</a:t>
            </a:r>
          </a:p>
        </p:txBody>
      </p:sp>
      <p:sp>
        <p:nvSpPr>
          <p:cNvPr id="8" name="AutoShape 8"/>
          <p:cNvSpPr>
            <a:spLocks noChangeArrowheads="1"/>
          </p:cNvSpPr>
          <p:nvPr/>
        </p:nvSpPr>
        <p:spPr bwMode="auto">
          <a:xfrm>
            <a:off x="5992813" y="3190875"/>
            <a:ext cx="685800" cy="547688"/>
          </a:xfrm>
          <a:prstGeom prst="rightArrow">
            <a:avLst>
              <a:gd name="adj1" fmla="val 50148"/>
              <a:gd name="adj2" fmla="val 58841"/>
            </a:avLst>
          </a:prstGeom>
          <a:solidFill>
            <a:srgbClr val="FFFFCC"/>
          </a:solidFill>
          <a:ln w="28575">
            <a:solidFill>
              <a:schemeClr val="tx1"/>
            </a:solidFill>
            <a:miter lim="800000"/>
            <a:headEnd/>
            <a:tailEnd/>
          </a:ln>
          <a:effectLst>
            <a:outerShdw blurRad="63500" dist="38099" dir="2700000" algn="ctr" rotWithShape="0">
              <a:schemeClr val="bg2">
                <a:alpha val="50000"/>
              </a:schemeClr>
            </a:outerShdw>
          </a:effectLst>
        </p:spPr>
        <p:txBody>
          <a:bodyPr wrap="none" anchor="ctr"/>
          <a:lstStyle/>
          <a:p>
            <a:pPr defTabSz="457200">
              <a:defRPr/>
            </a:pPr>
            <a:endParaRPr lang="en-US">
              <a:solidFill>
                <a:prstClr val="black"/>
              </a:solidFill>
              <a:latin typeface="Calibri" pitchFamily="34" charset="0"/>
              <a:ea typeface="MS PGothic" pitchFamily="34" charset="-128"/>
              <a:cs typeface="+mn-cs"/>
            </a:endParaRPr>
          </a:p>
        </p:txBody>
      </p:sp>
      <p:sp>
        <p:nvSpPr>
          <p:cNvPr id="9" name="AutoShape 9"/>
          <p:cNvSpPr>
            <a:spLocks noChangeArrowheads="1"/>
          </p:cNvSpPr>
          <p:nvPr/>
        </p:nvSpPr>
        <p:spPr bwMode="auto">
          <a:xfrm>
            <a:off x="2393950" y="3190875"/>
            <a:ext cx="685800" cy="547688"/>
          </a:xfrm>
          <a:prstGeom prst="rightArrow">
            <a:avLst>
              <a:gd name="adj1" fmla="val 50148"/>
              <a:gd name="adj2" fmla="val 58841"/>
            </a:avLst>
          </a:prstGeom>
          <a:solidFill>
            <a:srgbClr val="FFFFCC"/>
          </a:solidFill>
          <a:ln w="28575">
            <a:solidFill>
              <a:schemeClr val="tx1"/>
            </a:solidFill>
            <a:miter lim="800000"/>
            <a:headEnd/>
            <a:tailEnd/>
          </a:ln>
          <a:effectLst>
            <a:outerShdw blurRad="63500" dist="38099" dir="2700000" algn="ctr" rotWithShape="0">
              <a:schemeClr val="bg2">
                <a:alpha val="50000"/>
              </a:schemeClr>
            </a:outerShdw>
          </a:effectLst>
        </p:spPr>
        <p:txBody>
          <a:bodyPr wrap="none" anchor="ctr"/>
          <a:lstStyle/>
          <a:p>
            <a:pPr defTabSz="457200">
              <a:defRPr/>
            </a:pPr>
            <a:endParaRPr lang="en-US">
              <a:solidFill>
                <a:prstClr val="black"/>
              </a:solidFill>
              <a:latin typeface="Calibri" pitchFamily="34" charset="0"/>
              <a:ea typeface="MS PGothic" pitchFamily="34" charset="-128"/>
              <a:cs typeface="+mn-cs"/>
            </a:endParaRPr>
          </a:p>
        </p:txBody>
      </p:sp>
      <p:pic>
        <p:nvPicPr>
          <p:cNvPr id="11" name="Picture 13" descr="notre-dame-reconstruct"/>
          <p:cNvPicPr>
            <a:picLocks noChangeAspect="1" noChangeArrowheads="1"/>
          </p:cNvPicPr>
          <p:nvPr/>
        </p:nvPicPr>
        <p:blipFill>
          <a:blip r:embed="rId5" cstate="print"/>
          <a:srcRect/>
          <a:stretch>
            <a:fillRect/>
          </a:stretch>
        </p:blipFill>
        <p:spPr bwMode="auto">
          <a:xfrm>
            <a:off x="3189288" y="4246563"/>
            <a:ext cx="1828800" cy="1371600"/>
          </a:xfrm>
          <a:prstGeom prst="rect">
            <a:avLst/>
          </a:prstGeom>
          <a:noFill/>
          <a:ln w="19050">
            <a:solidFill>
              <a:srgbClr val="000000"/>
            </a:solidFill>
            <a:miter lim="800000"/>
            <a:headEnd/>
            <a:tailEnd/>
          </a:ln>
        </p:spPr>
      </p:pic>
      <p:sp>
        <p:nvSpPr>
          <p:cNvPr id="12" name="Text Box 14"/>
          <p:cNvSpPr txBox="1">
            <a:spLocks noChangeArrowheads="1"/>
          </p:cNvSpPr>
          <p:nvPr/>
        </p:nvSpPr>
        <p:spPr bwMode="auto">
          <a:xfrm>
            <a:off x="5027613" y="4403725"/>
            <a:ext cx="1920875" cy="1006475"/>
          </a:xfrm>
          <a:prstGeom prst="rect">
            <a:avLst/>
          </a:prstGeom>
          <a:noFill/>
          <a:ln w="9525">
            <a:noFill/>
            <a:miter lim="800000"/>
            <a:headEnd/>
            <a:tailEnd/>
          </a:ln>
        </p:spPr>
        <p:txBody>
          <a:bodyPr>
            <a:spAutoFit/>
          </a:bodyPr>
          <a:lstStyle/>
          <a:p>
            <a:pPr defTabSz="457200">
              <a:spcBef>
                <a:spcPct val="50000"/>
              </a:spcBef>
            </a:pPr>
            <a:r>
              <a:rPr lang="en-US" sz="1200" dirty="0">
                <a:solidFill>
                  <a:srgbClr val="000000"/>
                </a:solidFill>
                <a:latin typeface="Calibri" pitchFamily="34" charset="0"/>
                <a:ea typeface="MS PGothic" pitchFamily="34" charset="-128"/>
              </a:rPr>
              <a:t>Relative camera positions and orientations</a:t>
            </a:r>
          </a:p>
          <a:p>
            <a:pPr defTabSz="457200">
              <a:spcBef>
                <a:spcPct val="50000"/>
              </a:spcBef>
            </a:pPr>
            <a:r>
              <a:rPr lang="en-US" sz="1200" dirty="0">
                <a:solidFill>
                  <a:srgbClr val="000000"/>
                </a:solidFill>
                <a:latin typeface="Calibri" pitchFamily="34" charset="0"/>
                <a:ea typeface="MS PGothic" pitchFamily="34" charset="-128"/>
              </a:rPr>
              <a:t>Point cloud</a:t>
            </a:r>
          </a:p>
          <a:p>
            <a:pPr defTabSz="457200">
              <a:spcBef>
                <a:spcPct val="50000"/>
              </a:spcBef>
            </a:pPr>
            <a:r>
              <a:rPr lang="en-US" sz="1200" dirty="0">
                <a:solidFill>
                  <a:srgbClr val="000000"/>
                </a:solidFill>
                <a:latin typeface="Calibri" pitchFamily="34" charset="0"/>
                <a:ea typeface="MS PGothic" pitchFamily="34" charset="-128"/>
              </a:rPr>
              <a:t>Sparse correspondence</a:t>
            </a:r>
          </a:p>
        </p:txBody>
      </p:sp>
      <p:sp>
        <p:nvSpPr>
          <p:cNvPr id="174092" name="TextBox 13"/>
          <p:cNvSpPr txBox="1">
            <a:spLocks noChangeArrowheads="1"/>
          </p:cNvSpPr>
          <p:nvPr/>
        </p:nvSpPr>
        <p:spPr bwMode="auto">
          <a:xfrm>
            <a:off x="184150" y="1484784"/>
            <a:ext cx="8890000" cy="708025"/>
          </a:xfrm>
          <a:prstGeom prst="rect">
            <a:avLst/>
          </a:prstGeom>
          <a:noFill/>
          <a:ln w="9525">
            <a:noFill/>
            <a:miter lim="800000"/>
            <a:headEnd/>
            <a:tailEnd/>
          </a:ln>
        </p:spPr>
        <p:txBody>
          <a:bodyPr wrap="none">
            <a:spAutoFit/>
          </a:bodyPr>
          <a:lstStyle/>
          <a:p>
            <a:pPr defTabSz="457200"/>
            <a:r>
              <a:rPr lang="en-US" sz="2000" dirty="0">
                <a:solidFill>
                  <a:srgbClr val="000000"/>
                </a:solidFill>
                <a:latin typeface="Calibri" pitchFamily="34" charset="0"/>
                <a:ea typeface="MS PGothic" pitchFamily="34" charset="-128"/>
              </a:rPr>
              <a:t>System for interactive browsing and exploring large collections of photos of a scene.</a:t>
            </a:r>
          </a:p>
          <a:p>
            <a:pPr defTabSz="457200"/>
            <a:r>
              <a:rPr lang="en-US" sz="2000" dirty="0">
                <a:solidFill>
                  <a:srgbClr val="000000"/>
                </a:solidFill>
                <a:latin typeface="Calibri" pitchFamily="34" charset="0"/>
                <a:ea typeface="MS PGothic" pitchFamily="34" charset="-128"/>
              </a:rPr>
              <a:t>Computes viewpoint of each photo as well as a sparse 3d model of the scene.</a:t>
            </a:r>
          </a:p>
        </p:txBody>
      </p:sp>
    </p:spTree>
    <p:extLst>
      <p:ext uri="{BB962C8B-B14F-4D97-AF65-F5344CB8AC3E}">
        <p14:creationId xmlns:p14="http://schemas.microsoft.com/office/powerpoint/2010/main" val="410475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p:bldP spid="8" grpId="0" animBg="1"/>
      <p:bldP spid="9"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r>
              <a:rPr lang="en-US" altLang="tr-TR" dirty="0"/>
              <a:t>Optical character recognition (OCR)</a:t>
            </a:r>
          </a:p>
        </p:txBody>
      </p:sp>
      <p:pic>
        <p:nvPicPr>
          <p:cNvPr id="414723" name="Picture 3" descr="asample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90813"/>
            <a:ext cx="3657600" cy="2286000"/>
          </a:xfrm>
          <a:prstGeom prst="rect">
            <a:avLst/>
          </a:prstGeom>
          <a:noFill/>
          <a:extLst>
            <a:ext uri="{909E8E84-426E-40DD-AFC4-6F175D3DCCD1}">
              <a14:hiddenFill xmlns:a14="http://schemas.microsoft.com/office/drawing/2010/main">
                <a:solidFill>
                  <a:srgbClr val="FFFFFF"/>
                </a:solidFill>
              </a14:hiddenFill>
            </a:ext>
          </a:extLst>
        </p:spPr>
      </p:pic>
      <p:sp>
        <p:nvSpPr>
          <p:cNvPr id="414724" name="Text Box 4"/>
          <p:cNvSpPr txBox="1">
            <a:spLocks noChangeArrowheads="1"/>
          </p:cNvSpPr>
          <p:nvPr/>
        </p:nvSpPr>
        <p:spPr bwMode="auto">
          <a:xfrm>
            <a:off x="685800" y="5362575"/>
            <a:ext cx="33797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tr-TR" sz="1600" dirty="0"/>
              <a:t>Digit recognition, AT&amp;T labs</a:t>
            </a:r>
          </a:p>
          <a:p>
            <a:pPr algn="ctr"/>
            <a:r>
              <a:rPr lang="en-US" altLang="tr-TR" sz="1600" dirty="0">
                <a:hlinkClick r:id="rId3"/>
              </a:rPr>
              <a:t>http://www.research.att.com/~yann</a:t>
            </a:r>
            <a:r>
              <a:rPr lang="en-US" altLang="tr-TR" sz="1600" dirty="0"/>
              <a:t>/</a:t>
            </a:r>
          </a:p>
        </p:txBody>
      </p:sp>
      <p:sp>
        <p:nvSpPr>
          <p:cNvPr id="414725" name="Rectangle 5"/>
          <p:cNvSpPr>
            <a:spLocks noChangeArrowheads="1"/>
          </p:cNvSpPr>
          <p:nvPr/>
        </p:nvSpPr>
        <p:spPr bwMode="auto">
          <a:xfrm>
            <a:off x="685800" y="1412776"/>
            <a:ext cx="7772400" cy="491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r>
              <a:rPr lang="en-US" altLang="tr-TR" dirty="0">
                <a:latin typeface="+mn-lt"/>
              </a:rPr>
              <a:t>Technology to convert scanned docs to text</a:t>
            </a:r>
          </a:p>
          <a:p>
            <a:pPr lvl="1"/>
            <a:r>
              <a:rPr lang="en-US" altLang="tr-TR" dirty="0">
                <a:latin typeface="+mn-lt"/>
              </a:rPr>
              <a:t>If you have a scanner, it probably came with OCR software</a:t>
            </a:r>
          </a:p>
          <a:p>
            <a:endParaRPr lang="en-US" altLang="tr-TR" dirty="0"/>
          </a:p>
        </p:txBody>
      </p:sp>
      <p:pic>
        <p:nvPicPr>
          <p:cNvPr id="414726" name="Picture 6" descr="California_license_plate_AN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419350"/>
            <a:ext cx="3581400" cy="2762250"/>
          </a:xfrm>
          <a:prstGeom prst="rect">
            <a:avLst/>
          </a:prstGeom>
          <a:noFill/>
          <a:extLst>
            <a:ext uri="{909E8E84-426E-40DD-AFC4-6F175D3DCCD1}">
              <a14:hiddenFill xmlns:a14="http://schemas.microsoft.com/office/drawing/2010/main">
                <a:solidFill>
                  <a:srgbClr val="FFFFFF"/>
                </a:solidFill>
              </a14:hiddenFill>
            </a:ext>
          </a:extLst>
        </p:spPr>
      </p:pic>
      <p:sp>
        <p:nvSpPr>
          <p:cNvPr id="414727" name="Text Box 7"/>
          <p:cNvSpPr txBox="1">
            <a:spLocks noChangeArrowheads="1"/>
          </p:cNvSpPr>
          <p:nvPr/>
        </p:nvSpPr>
        <p:spPr bwMode="auto">
          <a:xfrm>
            <a:off x="4511675" y="5362575"/>
            <a:ext cx="45132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tr-TR" sz="1600" dirty="0" smtClean="0"/>
              <a:t>License plate readers</a:t>
            </a:r>
          </a:p>
          <a:p>
            <a:pPr algn="ctr"/>
            <a:r>
              <a:rPr lang="en-US" altLang="tr-TR" sz="1200" dirty="0" smtClean="0">
                <a:hlinkClick r:id="rId5"/>
              </a:rPr>
              <a:t>http://en.wikipedia.org/wiki/Automatic_number_plate_recognition</a:t>
            </a:r>
            <a:endParaRPr lang="en-US" altLang="tr-TR" sz="1200" dirty="0" smtClean="0"/>
          </a:p>
          <a:p>
            <a:pPr algn="ctr"/>
            <a:endParaRPr lang="en-US" altLang="tr-TR" sz="1200" dirty="0"/>
          </a:p>
        </p:txBody>
      </p:sp>
    </p:spTree>
    <p:extLst>
      <p:ext uri="{BB962C8B-B14F-4D97-AF65-F5344CB8AC3E}">
        <p14:creationId xmlns:p14="http://schemas.microsoft.com/office/powerpoint/2010/main" val="1090352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Resources</a:t>
            </a:r>
            <a:endParaRPr lang="tr-TR" dirty="0"/>
          </a:p>
        </p:txBody>
      </p:sp>
      <p:sp>
        <p:nvSpPr>
          <p:cNvPr id="3" name="İçerik Yer Tutucusu 2"/>
          <p:cNvSpPr>
            <a:spLocks noGrp="1"/>
          </p:cNvSpPr>
          <p:nvPr>
            <p:ph idx="1"/>
          </p:nvPr>
        </p:nvSpPr>
        <p:spPr>
          <a:xfrm>
            <a:off x="457200" y="1600200"/>
            <a:ext cx="7931224" cy="2293902"/>
          </a:xfrm>
        </p:spPr>
        <p:txBody>
          <a:bodyPr>
            <a:normAutofit fontScale="70000" lnSpcReduction="20000"/>
          </a:bodyPr>
          <a:lstStyle/>
          <a:p>
            <a:pPr lvl="0"/>
            <a:r>
              <a:rPr lang="tr-TR" b="1" dirty="0" err="1" smtClean="0"/>
              <a:t>Books</a:t>
            </a:r>
            <a:endParaRPr lang="tr-TR" b="1" dirty="0" smtClean="0"/>
          </a:p>
          <a:p>
            <a:pPr lvl="1"/>
            <a:r>
              <a:rPr lang="tr-TR" dirty="0" err="1" smtClean="0"/>
              <a:t>Szeliski</a:t>
            </a:r>
            <a:r>
              <a:rPr lang="tr-TR" dirty="0"/>
              <a:t>, R., 2010. </a:t>
            </a:r>
            <a:r>
              <a:rPr lang="tr-TR" dirty="0" err="1"/>
              <a:t>Computer</a:t>
            </a:r>
            <a:r>
              <a:rPr lang="tr-TR" dirty="0"/>
              <a:t> </a:t>
            </a:r>
            <a:r>
              <a:rPr lang="tr-TR" dirty="0" err="1"/>
              <a:t>Vision</a:t>
            </a:r>
            <a:r>
              <a:rPr lang="tr-TR" dirty="0"/>
              <a:t>: </a:t>
            </a:r>
            <a:r>
              <a:rPr lang="tr-TR" dirty="0" err="1"/>
              <a:t>Algorithms</a:t>
            </a:r>
            <a:r>
              <a:rPr lang="tr-TR" dirty="0"/>
              <a:t> </a:t>
            </a:r>
            <a:r>
              <a:rPr lang="tr-TR" dirty="0" err="1"/>
              <a:t>and</a:t>
            </a:r>
            <a:r>
              <a:rPr lang="tr-TR" dirty="0"/>
              <a:t> Applications, </a:t>
            </a:r>
            <a:r>
              <a:rPr lang="tr-TR" dirty="0" err="1"/>
              <a:t>Springer</a:t>
            </a:r>
            <a:r>
              <a:rPr lang="tr-TR" dirty="0"/>
              <a:t>.</a:t>
            </a:r>
          </a:p>
          <a:p>
            <a:pPr lvl="1"/>
            <a:r>
              <a:rPr lang="tr-TR" dirty="0" err="1" smtClean="0"/>
              <a:t>Hartley</a:t>
            </a:r>
            <a:r>
              <a:rPr lang="tr-TR" dirty="0"/>
              <a:t>, R., </a:t>
            </a:r>
            <a:r>
              <a:rPr lang="tr-TR" dirty="0" err="1"/>
              <a:t>and</a:t>
            </a:r>
            <a:r>
              <a:rPr lang="tr-TR" dirty="0"/>
              <a:t> </a:t>
            </a:r>
            <a:r>
              <a:rPr lang="tr-TR" dirty="0" err="1"/>
              <a:t>Zisserman</a:t>
            </a:r>
            <a:r>
              <a:rPr lang="tr-TR" dirty="0"/>
              <a:t>, A., 2003. </a:t>
            </a:r>
            <a:r>
              <a:rPr lang="tr-TR" dirty="0" err="1"/>
              <a:t>Multiple</a:t>
            </a:r>
            <a:r>
              <a:rPr lang="tr-TR" dirty="0"/>
              <a:t> </a:t>
            </a:r>
            <a:r>
              <a:rPr lang="tr-TR" dirty="0" err="1"/>
              <a:t>View</a:t>
            </a:r>
            <a:r>
              <a:rPr lang="tr-TR" dirty="0"/>
              <a:t> </a:t>
            </a:r>
            <a:r>
              <a:rPr lang="tr-TR" dirty="0" err="1"/>
              <a:t>Geometry</a:t>
            </a:r>
            <a:r>
              <a:rPr lang="tr-TR" dirty="0"/>
              <a:t> in </a:t>
            </a:r>
            <a:r>
              <a:rPr lang="tr-TR" dirty="0" err="1"/>
              <a:t>Computer</a:t>
            </a:r>
            <a:r>
              <a:rPr lang="tr-TR" dirty="0"/>
              <a:t> </a:t>
            </a:r>
            <a:r>
              <a:rPr lang="tr-TR" dirty="0" err="1"/>
              <a:t>Vision</a:t>
            </a:r>
            <a:r>
              <a:rPr lang="tr-TR" dirty="0"/>
              <a:t>, Cambridge </a:t>
            </a:r>
            <a:r>
              <a:rPr lang="tr-TR" dirty="0" err="1"/>
              <a:t>University</a:t>
            </a:r>
            <a:r>
              <a:rPr lang="tr-TR" dirty="0"/>
              <a:t> </a:t>
            </a:r>
            <a:r>
              <a:rPr lang="tr-TR" dirty="0" err="1"/>
              <a:t>Press</a:t>
            </a:r>
            <a:r>
              <a:rPr lang="tr-TR" dirty="0"/>
              <a:t>  (2nd Edition</a:t>
            </a:r>
            <a:r>
              <a:rPr lang="tr-TR" dirty="0" smtClean="0"/>
              <a:t>).</a:t>
            </a:r>
          </a:p>
          <a:p>
            <a:pPr lvl="1"/>
            <a:r>
              <a:rPr lang="tr-TR" dirty="0" err="1" smtClean="0"/>
              <a:t>Trucco</a:t>
            </a:r>
            <a:r>
              <a:rPr lang="tr-TR" dirty="0" smtClean="0"/>
              <a:t>, E., </a:t>
            </a:r>
            <a:r>
              <a:rPr lang="tr-TR" dirty="0" err="1" smtClean="0"/>
              <a:t>and</a:t>
            </a:r>
            <a:r>
              <a:rPr lang="tr-TR" dirty="0" smtClean="0"/>
              <a:t> </a:t>
            </a:r>
            <a:r>
              <a:rPr lang="tr-TR" dirty="0" err="1" smtClean="0"/>
              <a:t>Verri</a:t>
            </a:r>
            <a:r>
              <a:rPr lang="tr-TR" dirty="0" smtClean="0"/>
              <a:t>, A., 1998. </a:t>
            </a:r>
            <a:r>
              <a:rPr lang="tr-TR" dirty="0" err="1" smtClean="0"/>
              <a:t>Introductory</a:t>
            </a:r>
            <a:r>
              <a:rPr lang="tr-TR" dirty="0" smtClean="0"/>
              <a:t> </a:t>
            </a:r>
            <a:r>
              <a:rPr lang="tr-TR" dirty="0" err="1" smtClean="0"/>
              <a:t>Techniques</a:t>
            </a:r>
            <a:r>
              <a:rPr lang="tr-TR" dirty="0" smtClean="0"/>
              <a:t> </a:t>
            </a:r>
            <a:r>
              <a:rPr lang="tr-TR" dirty="0" err="1" smtClean="0"/>
              <a:t>for</a:t>
            </a:r>
            <a:r>
              <a:rPr lang="tr-TR" dirty="0" smtClean="0"/>
              <a:t> 3-D </a:t>
            </a:r>
            <a:r>
              <a:rPr lang="tr-TR" dirty="0" err="1" smtClean="0"/>
              <a:t>Computer</a:t>
            </a:r>
            <a:r>
              <a:rPr lang="tr-TR" dirty="0" smtClean="0"/>
              <a:t> </a:t>
            </a:r>
            <a:r>
              <a:rPr lang="tr-TR" dirty="0" err="1" smtClean="0"/>
              <a:t>Vision</a:t>
            </a:r>
            <a:r>
              <a:rPr lang="tr-TR" dirty="0" smtClean="0"/>
              <a:t>, </a:t>
            </a:r>
            <a:r>
              <a:rPr lang="tr-TR" dirty="0" err="1" smtClean="0"/>
              <a:t>Prentice</a:t>
            </a:r>
            <a:r>
              <a:rPr lang="tr-TR" dirty="0" smtClean="0"/>
              <a:t> </a:t>
            </a:r>
            <a:r>
              <a:rPr lang="tr-TR" dirty="0" err="1" smtClean="0"/>
              <a:t>Hall</a:t>
            </a:r>
            <a:r>
              <a:rPr lang="tr-TR" dirty="0" smtClean="0"/>
              <a:t>.</a:t>
            </a:r>
          </a:p>
        </p:txBody>
      </p:sp>
      <p:pic>
        <p:nvPicPr>
          <p:cNvPr id="14338" name="Picture 2" descr="szeliski computer vision ile ilgili görsel sonuc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5" y="3920903"/>
            <a:ext cx="1591435" cy="257845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zeliski computer vision ile ilgili görsel sonuc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459" y="3920903"/>
            <a:ext cx="1807459" cy="2559234"/>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trucco and verri 3d ile ilgili görsel sonuc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337" y="3911870"/>
            <a:ext cx="1988335" cy="256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1755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r>
              <a:rPr lang="tr-TR" altLang="tr-TR" dirty="0" err="1" smtClean="0"/>
              <a:t>Face</a:t>
            </a:r>
            <a:r>
              <a:rPr lang="tr-TR" altLang="tr-TR" dirty="0" smtClean="0"/>
              <a:t> </a:t>
            </a:r>
            <a:r>
              <a:rPr lang="tr-TR" altLang="tr-TR" dirty="0" err="1" smtClean="0"/>
              <a:t>and</a:t>
            </a:r>
            <a:r>
              <a:rPr lang="tr-TR" altLang="tr-TR" dirty="0" smtClean="0"/>
              <a:t> s</a:t>
            </a:r>
            <a:r>
              <a:rPr lang="en-US" altLang="tr-TR" dirty="0" smtClean="0"/>
              <a:t>mile detection</a:t>
            </a:r>
            <a:r>
              <a:rPr lang="en-US" altLang="tr-TR" dirty="0"/>
              <a:t>?</a:t>
            </a:r>
          </a:p>
        </p:txBody>
      </p:sp>
      <p:sp>
        <p:nvSpPr>
          <p:cNvPr id="391171" name="Rectangle 3"/>
          <p:cNvSpPr>
            <a:spLocks noGrp="1" noChangeArrowheads="1"/>
          </p:cNvSpPr>
          <p:nvPr>
            <p:ph type="body" idx="1"/>
          </p:nvPr>
        </p:nvSpPr>
        <p:spPr/>
        <p:txBody>
          <a:bodyPr/>
          <a:lstStyle/>
          <a:p>
            <a:endParaRPr lang="tr-TR" altLang="tr-T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l="3079" t="5048" b="8725"/>
          <a:stretch>
            <a:fillRect/>
          </a:stretch>
        </p:blipFill>
        <p:spPr bwMode="auto">
          <a:xfrm>
            <a:off x="2640235" y="2060848"/>
            <a:ext cx="359727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45124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normAutofit/>
          </a:bodyPr>
          <a:lstStyle/>
          <a:p>
            <a:r>
              <a:rPr lang="en-US" altLang="tr-TR" dirty="0"/>
              <a:t>Object </a:t>
            </a:r>
            <a:r>
              <a:rPr lang="en-US" altLang="tr-TR" dirty="0" smtClean="0"/>
              <a:t>recognition</a:t>
            </a:r>
            <a:endParaRPr lang="en-US" altLang="tr-TR" dirty="0"/>
          </a:p>
        </p:txBody>
      </p:sp>
      <p:sp>
        <p:nvSpPr>
          <p:cNvPr id="401411" name="Rectangle 3"/>
          <p:cNvSpPr>
            <a:spLocks noGrp="1" noChangeArrowheads="1"/>
          </p:cNvSpPr>
          <p:nvPr>
            <p:ph type="body" idx="1"/>
          </p:nvPr>
        </p:nvSpPr>
        <p:spPr>
          <a:xfrm>
            <a:off x="827584" y="1600201"/>
            <a:ext cx="7859216" cy="1540767"/>
          </a:xfrm>
        </p:spPr>
        <p:txBody>
          <a:bodyPr>
            <a:normAutofit fontScale="62500" lnSpcReduction="20000"/>
          </a:bodyPr>
          <a:lstStyle/>
          <a:p>
            <a:pPr marL="457200" indent="-457200"/>
            <a:r>
              <a:rPr lang="tr-TR" altLang="tr-TR" b="1" dirty="0" err="1" smtClean="0"/>
              <a:t>LaneHawk</a:t>
            </a:r>
            <a:r>
              <a:rPr lang="tr-TR" altLang="tr-TR" b="1" dirty="0" smtClean="0"/>
              <a:t> </a:t>
            </a:r>
            <a:r>
              <a:rPr lang="tr-TR" altLang="tr-TR" b="1" dirty="0" err="1" smtClean="0"/>
              <a:t>by</a:t>
            </a:r>
            <a:r>
              <a:rPr lang="tr-TR" altLang="tr-TR" b="1" dirty="0" smtClean="0"/>
              <a:t> </a:t>
            </a:r>
            <a:r>
              <a:rPr lang="tr-TR" altLang="tr-TR" b="1" dirty="0" err="1" smtClean="0"/>
              <a:t>EvolutionRobotics</a:t>
            </a:r>
            <a:endParaRPr lang="tr-TR" altLang="tr-TR" b="1" dirty="0" smtClean="0"/>
          </a:p>
          <a:p>
            <a:pPr marL="400050" lvl="1" indent="0">
              <a:buNone/>
            </a:pPr>
            <a:r>
              <a:rPr lang="en-US" altLang="tr-TR" dirty="0" smtClean="0"/>
              <a:t>“A </a:t>
            </a:r>
            <a:r>
              <a:rPr lang="en-US" altLang="tr-TR" dirty="0"/>
              <a:t>smart camera is flush-mounted in the checkout lane, continuously watching for items. When an item is detected and recognized, the cashier verifies the quantity of items that were found under the basket, and continues to close the transaction. The item can remain under the basket, and with </a:t>
            </a:r>
            <a:r>
              <a:rPr lang="en-US" altLang="tr-TR" dirty="0" err="1"/>
              <a:t>LaneHawk,you</a:t>
            </a:r>
            <a:r>
              <a:rPr lang="en-US" altLang="tr-TR" dirty="0"/>
              <a:t> are assured to get paid for it… “</a:t>
            </a:r>
          </a:p>
          <a:p>
            <a:endParaRPr lang="tr-TR" altLang="tr-TR" dirty="0"/>
          </a:p>
        </p:txBody>
      </p:sp>
      <p:pic>
        <p:nvPicPr>
          <p:cNvPr id="401413" name="Picture 5" descr="Detection of Bottom of the Cart Loss in Retail Check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5093" y="3140968"/>
            <a:ext cx="2774950"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9300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5302" y="2060848"/>
            <a:ext cx="3816423" cy="347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Başlık 1"/>
          <p:cNvSpPr>
            <a:spLocks noGrp="1"/>
          </p:cNvSpPr>
          <p:nvPr>
            <p:ph type="title"/>
          </p:nvPr>
        </p:nvSpPr>
        <p:spPr/>
        <p:txBody>
          <a:bodyPr/>
          <a:lstStyle/>
          <a:p>
            <a:r>
              <a:rPr lang="en-US" altLang="tr-TR" dirty="0" smtClean="0"/>
              <a:t>Vision-based biometrics</a:t>
            </a:r>
            <a:endParaRPr lang="tr-TR" dirty="0"/>
          </a:p>
        </p:txBody>
      </p:sp>
      <p:sp>
        <p:nvSpPr>
          <p:cNvPr id="3" name="İçerik Yer Tutucusu 2"/>
          <p:cNvSpPr>
            <a:spLocks noGrp="1"/>
          </p:cNvSpPr>
          <p:nvPr>
            <p:ph idx="1"/>
          </p:nvPr>
        </p:nvSpPr>
        <p:spPr/>
        <p:txBody>
          <a:bodyPr/>
          <a:lstStyle/>
          <a:p>
            <a:endParaRPr lang="tr-TR"/>
          </a:p>
        </p:txBody>
      </p:sp>
      <p:sp>
        <p:nvSpPr>
          <p:cNvPr id="4" name="Rectangle 3"/>
          <p:cNvSpPr>
            <a:spLocks noChangeArrowheads="1"/>
          </p:cNvSpPr>
          <p:nvPr/>
        </p:nvSpPr>
        <p:spPr bwMode="auto">
          <a:xfrm>
            <a:off x="6826997" y="6269038"/>
            <a:ext cx="2057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tr-TR" sz="1800"/>
              <a:t>JOHN DAUGMAN </a:t>
            </a:r>
          </a:p>
        </p:txBody>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540674"/>
            <a:ext cx="1385887"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1665913"/>
            <a:ext cx="6123905" cy="442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74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Image </a:t>
            </a:r>
            <a:r>
              <a:rPr lang="tr-TR" dirty="0" err="1" smtClean="0"/>
              <a:t>Stitching</a:t>
            </a:r>
            <a:endParaRPr lang="tr-TR" dirty="0"/>
          </a:p>
        </p:txBody>
      </p:sp>
      <p:sp>
        <p:nvSpPr>
          <p:cNvPr id="3" name="İçerik Yer Tutucusu 2"/>
          <p:cNvSpPr>
            <a:spLocks noGrp="1"/>
          </p:cNvSpPr>
          <p:nvPr>
            <p:ph idx="1"/>
          </p:nvPr>
        </p:nvSpPr>
        <p:spPr/>
        <p:txBody>
          <a:bodyPr/>
          <a:lstStyle/>
          <a:p>
            <a:endParaRPr lang="tr-T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714" y="1624162"/>
            <a:ext cx="3852461" cy="501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21174" y="2691681"/>
            <a:ext cx="4822825" cy="287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5508104" y="5805264"/>
            <a:ext cx="19804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tr-TR" sz="1800" dirty="0">
                <a:latin typeface="+mn-lt"/>
              </a:rPr>
              <a:t>Brown, Lowe, 2007</a:t>
            </a:r>
          </a:p>
        </p:txBody>
      </p:sp>
    </p:spTree>
    <p:extLst>
      <p:ext uri="{BB962C8B-B14F-4D97-AF65-F5344CB8AC3E}">
        <p14:creationId xmlns:p14="http://schemas.microsoft.com/office/powerpoint/2010/main" val="2133553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Content-</a:t>
            </a:r>
            <a:r>
              <a:rPr lang="tr-TR" dirty="0" err="1" smtClean="0"/>
              <a:t>based</a:t>
            </a:r>
            <a:r>
              <a:rPr lang="tr-TR" dirty="0" smtClean="0"/>
              <a:t> Image </a:t>
            </a:r>
            <a:r>
              <a:rPr lang="tr-TR" dirty="0" err="1" smtClean="0"/>
              <a:t>Retrieval</a:t>
            </a:r>
            <a:endParaRPr lang="tr-TR" dirty="0"/>
          </a:p>
        </p:txBody>
      </p:sp>
      <p:sp>
        <p:nvSpPr>
          <p:cNvPr id="3" name="İçerik Yer Tutucusu 2"/>
          <p:cNvSpPr>
            <a:spLocks noGrp="1"/>
          </p:cNvSpPr>
          <p:nvPr>
            <p:ph idx="1"/>
          </p:nvPr>
        </p:nvSpPr>
        <p:spPr/>
        <p:txBody>
          <a:bodyPr/>
          <a:lstStyle/>
          <a:p>
            <a:endParaRPr lang="tr-TR"/>
          </a:p>
        </p:txBody>
      </p:sp>
      <p:pic>
        <p:nvPicPr>
          <p:cNvPr id="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592703"/>
            <a:ext cx="7376691" cy="448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58535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en-US" altLang="tr-TR" dirty="0"/>
              <a:t>Visually defined </a:t>
            </a:r>
            <a:r>
              <a:rPr lang="en-US" altLang="tr-TR" dirty="0" smtClean="0"/>
              <a:t>search</a:t>
            </a:r>
            <a:endParaRPr lang="tr-TR" dirty="0"/>
          </a:p>
        </p:txBody>
      </p:sp>
      <p:sp>
        <p:nvSpPr>
          <p:cNvPr id="3" name="İçerik Yer Tutucusu 2"/>
          <p:cNvSpPr>
            <a:spLocks noGrp="1"/>
          </p:cNvSpPr>
          <p:nvPr>
            <p:ph idx="1"/>
          </p:nvPr>
        </p:nvSpPr>
        <p:spPr/>
        <p:txBody>
          <a:bodyPr/>
          <a:lstStyle/>
          <a:p>
            <a:pPr>
              <a:spcBef>
                <a:spcPct val="50000"/>
              </a:spcBef>
            </a:pPr>
            <a:r>
              <a:rPr lang="en-US" altLang="tr-TR" dirty="0" smtClean="0"/>
              <a:t>Given an object specified by its image, retrieve all shots containing the object:</a:t>
            </a:r>
          </a:p>
          <a:p>
            <a:endParaRPr lang="tr-TR" dirty="0"/>
          </a:p>
        </p:txBody>
      </p:sp>
      <p:pic>
        <p:nvPicPr>
          <p:cNvPr id="4" name="Picture 6" descr="digiclock_qz"/>
          <p:cNvPicPr>
            <a:picLocks noChangeAspect="1" noChangeArrowheads="1"/>
          </p:cNvPicPr>
          <p:nvPr/>
        </p:nvPicPr>
        <p:blipFill>
          <a:blip r:embed="rId2" cstate="print">
            <a:extLst>
              <a:ext uri="{28A0092B-C50C-407E-A947-70E740481C1C}">
                <a14:useLocalDpi xmlns:a14="http://schemas.microsoft.com/office/drawing/2010/main" val="0"/>
              </a:ext>
            </a:extLst>
          </a:blip>
          <a:srcRect t="24699" b="7230"/>
          <a:stretch>
            <a:fillRect/>
          </a:stretch>
        </p:blipFill>
        <p:spPr bwMode="auto">
          <a:xfrm>
            <a:off x="6377844" y="4931366"/>
            <a:ext cx="11953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clusters_003_i0001"/>
          <p:cNvPicPr>
            <a:picLocks noChangeAspect="1" noChangeArrowheads="1"/>
          </p:cNvPicPr>
          <p:nvPr/>
        </p:nvPicPr>
        <p:blipFill>
          <a:blip r:embed="rId3" cstate="print">
            <a:extLst>
              <a:ext uri="{28A0092B-C50C-407E-A947-70E740481C1C}">
                <a14:useLocalDpi xmlns:a14="http://schemas.microsoft.com/office/drawing/2010/main" val="0"/>
              </a:ext>
            </a:extLst>
          </a:blip>
          <a:srcRect l="50064" r="39807"/>
          <a:stretch>
            <a:fillRect/>
          </a:stretch>
        </p:blipFill>
        <p:spPr bwMode="auto">
          <a:xfrm>
            <a:off x="6534844" y="2988468"/>
            <a:ext cx="782638"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clusters_im5_001_i0001"/>
          <p:cNvPicPr>
            <a:picLocks noChangeAspect="1" noChangeArrowheads="1"/>
          </p:cNvPicPr>
          <p:nvPr/>
        </p:nvPicPr>
        <p:blipFill>
          <a:blip r:embed="rId4">
            <a:extLst>
              <a:ext uri="{28A0092B-C50C-407E-A947-70E740481C1C}">
                <a14:useLocalDpi xmlns:a14="http://schemas.microsoft.com/office/drawing/2010/main" val="0"/>
              </a:ext>
            </a:extLst>
          </a:blip>
          <a:srcRect l="19684" r="60291"/>
          <a:stretch>
            <a:fillRect/>
          </a:stretch>
        </p:blipFill>
        <p:spPr bwMode="auto">
          <a:xfrm>
            <a:off x="6296719" y="3998119"/>
            <a:ext cx="1258887"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1"/>
          <p:cNvGrpSpPr>
            <a:grpSpLocks/>
          </p:cNvGrpSpPr>
          <p:nvPr/>
        </p:nvGrpSpPr>
        <p:grpSpPr bwMode="auto">
          <a:xfrm>
            <a:off x="1118698" y="3212976"/>
            <a:ext cx="4464496" cy="2308597"/>
            <a:chOff x="316" y="1463"/>
            <a:chExt cx="2687" cy="1465"/>
          </a:xfrm>
        </p:grpSpPr>
        <p:sp>
          <p:nvSpPr>
            <p:cNvPr id="8" name="Rectangle 12"/>
            <p:cNvSpPr>
              <a:spLocks noChangeArrowheads="1"/>
            </p:cNvSpPr>
            <p:nvPr/>
          </p:nvSpPr>
          <p:spPr bwMode="auto">
            <a:xfrm>
              <a:off x="1206" y="2646"/>
              <a:ext cx="282" cy="282"/>
            </a:xfrm>
            <a:prstGeom prst="rect">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tr-TR" altLang="tr-TR" sz="1800"/>
            </a:p>
          </p:txBody>
        </p:sp>
        <p:pic>
          <p:nvPicPr>
            <p:cNvPr id="9" name="Picture 13" descr="VTS_01&amp;frame+width=700&amp;frame+height=3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 y="1463"/>
              <a:ext cx="2687" cy="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4"/>
            <p:cNvSpPr>
              <a:spLocks noChangeArrowheads="1"/>
            </p:cNvSpPr>
            <p:nvPr/>
          </p:nvSpPr>
          <p:spPr bwMode="auto">
            <a:xfrm>
              <a:off x="786" y="1572"/>
              <a:ext cx="372" cy="420"/>
            </a:xfrm>
            <a:prstGeom prst="rect">
              <a:avLst/>
            </a:prstGeom>
            <a:noFill/>
            <a:ln w="1905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tr-TR" altLang="tr-TR" sz="1800"/>
            </a:p>
          </p:txBody>
        </p:sp>
      </p:grpSp>
    </p:spTree>
    <p:extLst>
      <p:ext uri="{BB962C8B-B14F-4D97-AF65-F5344CB8AC3E}">
        <p14:creationId xmlns:p14="http://schemas.microsoft.com/office/powerpoint/2010/main" val="28182292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altLang="tr-TR" dirty="0" smtClean="0"/>
              <a:t>Visually defined search</a:t>
            </a:r>
            <a:endParaRPr lang="tr-TR" dirty="0"/>
          </a:p>
        </p:txBody>
      </p:sp>
      <p:grpSp>
        <p:nvGrpSpPr>
          <p:cNvPr id="4" name="Group 3"/>
          <p:cNvGrpSpPr>
            <a:grpSpLocks/>
          </p:cNvGrpSpPr>
          <p:nvPr/>
        </p:nvGrpSpPr>
        <p:grpSpPr bwMode="auto">
          <a:xfrm>
            <a:off x="3145482" y="2422996"/>
            <a:ext cx="1489075" cy="846138"/>
            <a:chOff x="2420" y="962"/>
            <a:chExt cx="1134" cy="896"/>
          </a:xfrm>
        </p:grpSpPr>
        <p:pic>
          <p:nvPicPr>
            <p:cNvPr id="5" name="Picture 4" descr="VTS_01&amp;frame+width=700&amp;frame+height=378"/>
            <p:cNvPicPr>
              <a:picLocks noChangeAspect="1" noChangeArrowheads="1"/>
            </p:cNvPicPr>
            <p:nvPr/>
          </p:nvPicPr>
          <p:blipFill>
            <a:blip r:embed="rId2" cstate="print">
              <a:extLst>
                <a:ext uri="{28A0092B-C50C-407E-A947-70E740481C1C}">
                  <a14:useLocalDpi xmlns:a14="http://schemas.microsoft.com/office/drawing/2010/main" val="0"/>
                </a:ext>
              </a:extLst>
            </a:blip>
            <a:srcRect l="11714" r="11571" b="264"/>
            <a:stretch>
              <a:fillRect/>
            </a:stretch>
          </p:blipFill>
          <p:spPr bwMode="auto">
            <a:xfrm>
              <a:off x="2420" y="962"/>
              <a:ext cx="1134"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2880" y="1154"/>
              <a:ext cx="312" cy="362"/>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tr-TR" altLang="tr-TR" sz="1800"/>
            </a:p>
          </p:txBody>
        </p:sp>
      </p:grpSp>
      <p:grpSp>
        <p:nvGrpSpPr>
          <p:cNvPr id="7" name="Group 6"/>
          <p:cNvGrpSpPr>
            <a:grpSpLocks/>
          </p:cNvGrpSpPr>
          <p:nvPr/>
        </p:nvGrpSpPr>
        <p:grpSpPr bwMode="auto">
          <a:xfrm>
            <a:off x="4779020" y="2443634"/>
            <a:ext cx="1419225" cy="827087"/>
            <a:chOff x="3632" y="963"/>
            <a:chExt cx="1113" cy="893"/>
          </a:xfrm>
        </p:grpSpPr>
        <p:pic>
          <p:nvPicPr>
            <p:cNvPr id="8" name="Picture 7" descr="tp164011_fo_0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2" y="963"/>
              <a:ext cx="1113" cy="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noChangeArrowheads="1"/>
            </p:cNvSpPr>
            <p:nvPr/>
          </p:nvSpPr>
          <p:spPr bwMode="auto">
            <a:xfrm>
              <a:off x="4284" y="1118"/>
              <a:ext cx="114" cy="158"/>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tr-TR" altLang="tr-TR" sz="1800"/>
            </a:p>
          </p:txBody>
        </p:sp>
      </p:grpSp>
      <p:pic>
        <p:nvPicPr>
          <p:cNvPr id="11" name="Picture 10" descr="digi_frm_01092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8657" y="3383434"/>
            <a:ext cx="14970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digi_frm_1042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0607" y="3399309"/>
            <a:ext cx="14382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03472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85370" y="4248621"/>
            <a:ext cx="142716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020325"/>
          <p:cNvPicPr>
            <a:picLocks noChangeAspect="1" noChangeArrowheads="1"/>
          </p:cNvPicPr>
          <p:nvPr/>
        </p:nvPicPr>
        <p:blipFill>
          <a:blip r:embed="rId7">
            <a:extLst>
              <a:ext uri="{28A0092B-C50C-407E-A947-70E740481C1C}">
                <a14:useLocalDpi xmlns:a14="http://schemas.microsoft.com/office/drawing/2010/main" val="0"/>
              </a:ext>
            </a:extLst>
          </a:blip>
          <a:srcRect l="13319" r="57170" b="75932"/>
          <a:stretch>
            <a:fillRect/>
          </a:stretch>
        </p:blipFill>
        <p:spPr bwMode="auto">
          <a:xfrm>
            <a:off x="6537970" y="4424834"/>
            <a:ext cx="925512"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descr="034725"/>
          <p:cNvPicPr>
            <a:picLocks noChangeAspect="1" noChangeArrowheads="1"/>
          </p:cNvPicPr>
          <p:nvPr/>
        </p:nvPicPr>
        <p:blipFill>
          <a:blip r:embed="rId8">
            <a:extLst>
              <a:ext uri="{28A0092B-C50C-407E-A947-70E740481C1C}">
                <a14:useLocalDpi xmlns:a14="http://schemas.microsoft.com/office/drawing/2010/main" val="0"/>
              </a:ext>
            </a:extLst>
          </a:blip>
          <a:srcRect l="28787" t="36429" r="56219" b="46928"/>
          <a:stretch>
            <a:fillRect/>
          </a:stretch>
        </p:blipFill>
        <p:spPr bwMode="auto">
          <a:xfrm>
            <a:off x="7746057" y="4447059"/>
            <a:ext cx="6731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5"/>
          <p:cNvSpPr txBox="1">
            <a:spLocks noChangeArrowheads="1"/>
          </p:cNvSpPr>
          <p:nvPr/>
        </p:nvSpPr>
        <p:spPr bwMode="auto">
          <a:xfrm>
            <a:off x="591195" y="2648421"/>
            <a:ext cx="2562225" cy="301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marL="261938" indent="-261938" eaLnBrk="1" hangingPunct="1">
              <a:spcBef>
                <a:spcPct val="50000"/>
              </a:spcBef>
              <a:buFont typeface="+mj-lt"/>
              <a:buAutoNum type="arabicPeriod"/>
            </a:pPr>
            <a:r>
              <a:rPr lang="en-GB" altLang="tr-TR" sz="1900" dirty="0"/>
              <a:t> s</a:t>
            </a:r>
            <a:r>
              <a:rPr lang="cs-CZ" altLang="tr-TR" sz="1900" dirty="0"/>
              <a:t>cale changes</a:t>
            </a:r>
            <a:endParaRPr lang="en-GB" altLang="tr-TR" sz="1900" dirty="0"/>
          </a:p>
          <a:p>
            <a:pPr marL="261938" indent="-261938" eaLnBrk="1" hangingPunct="1">
              <a:spcBef>
                <a:spcPct val="50000"/>
              </a:spcBef>
              <a:buFont typeface="+mj-lt"/>
              <a:buAutoNum type="arabicPeriod"/>
            </a:pPr>
            <a:endParaRPr lang="en-GB" altLang="tr-TR" sz="1900" dirty="0"/>
          </a:p>
          <a:p>
            <a:pPr marL="261938" indent="-261938" eaLnBrk="1" hangingPunct="1">
              <a:spcBef>
                <a:spcPct val="50000"/>
              </a:spcBef>
              <a:buFont typeface="+mj-lt"/>
              <a:buAutoNum type="arabicPeriod"/>
            </a:pPr>
            <a:r>
              <a:rPr lang="en-GB" altLang="tr-TR" sz="1900" dirty="0"/>
              <a:t> lighting changes</a:t>
            </a:r>
          </a:p>
          <a:p>
            <a:pPr marL="261938" indent="-261938" eaLnBrk="1" hangingPunct="1">
              <a:spcBef>
                <a:spcPct val="50000"/>
              </a:spcBef>
              <a:buFont typeface="+mj-lt"/>
              <a:buAutoNum type="arabicPeriod"/>
            </a:pPr>
            <a:endParaRPr lang="en-GB" altLang="tr-TR" sz="1900" dirty="0"/>
          </a:p>
          <a:p>
            <a:pPr marL="261938" indent="-261938" eaLnBrk="1" hangingPunct="1">
              <a:spcBef>
                <a:spcPct val="50000"/>
              </a:spcBef>
              <a:buFont typeface="+mj-lt"/>
              <a:buAutoNum type="arabicPeriod"/>
            </a:pPr>
            <a:r>
              <a:rPr lang="en-GB" altLang="tr-TR" sz="1900" dirty="0"/>
              <a:t> viewpoint changes</a:t>
            </a:r>
          </a:p>
          <a:p>
            <a:pPr marL="261938" indent="-261938" eaLnBrk="1" hangingPunct="1">
              <a:spcBef>
                <a:spcPct val="50000"/>
              </a:spcBef>
              <a:buFont typeface="+mj-lt"/>
              <a:buAutoNum type="arabicPeriod"/>
            </a:pPr>
            <a:endParaRPr lang="en-GB" altLang="tr-TR" sz="1900" dirty="0"/>
          </a:p>
          <a:p>
            <a:pPr marL="261938" indent="-261938" eaLnBrk="1" hangingPunct="1">
              <a:spcBef>
                <a:spcPct val="50000"/>
              </a:spcBef>
              <a:buFont typeface="+mj-lt"/>
              <a:buAutoNum type="arabicPeriod"/>
            </a:pPr>
            <a:r>
              <a:rPr lang="en-GB" altLang="tr-TR" sz="1900" dirty="0"/>
              <a:t> partial occlusion</a:t>
            </a:r>
            <a:endParaRPr lang="en-US" altLang="tr-TR" sz="1900" dirty="0"/>
          </a:p>
        </p:txBody>
      </p:sp>
      <p:pic>
        <p:nvPicPr>
          <p:cNvPr id="17" name="Picture 16" descr="fts_clusters_008_010_frm_outline_i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93307" y="5234459"/>
            <a:ext cx="1468438"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fts_clusters_008_007_frm_outline_i000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88332" y="5226521"/>
            <a:ext cx="157162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fts_clusters_008_010_frm_outline_i0001"/>
          <p:cNvPicPr>
            <a:picLocks noChangeAspect="1" noChangeArrowheads="1"/>
          </p:cNvPicPr>
          <p:nvPr/>
        </p:nvPicPr>
        <p:blipFill>
          <a:blip r:embed="rId11">
            <a:extLst>
              <a:ext uri="{28A0092B-C50C-407E-A947-70E740481C1C}">
                <a14:useLocalDpi xmlns:a14="http://schemas.microsoft.com/office/drawing/2010/main" val="0"/>
              </a:ext>
            </a:extLst>
          </a:blip>
          <a:srcRect l="12025" t="40266" r="78864" b="44685"/>
          <a:stretch>
            <a:fillRect/>
          </a:stretch>
        </p:blipFill>
        <p:spPr bwMode="auto">
          <a:xfrm>
            <a:off x="7790507" y="5312246"/>
            <a:ext cx="60642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fts_clusters_008_007_frm_outline_i0001"/>
          <p:cNvPicPr>
            <a:picLocks noChangeAspect="1" noChangeArrowheads="1"/>
          </p:cNvPicPr>
          <p:nvPr/>
        </p:nvPicPr>
        <p:blipFill>
          <a:blip r:embed="rId12">
            <a:extLst>
              <a:ext uri="{28A0092B-C50C-407E-A947-70E740481C1C}">
                <a14:useLocalDpi xmlns:a14="http://schemas.microsoft.com/office/drawing/2010/main" val="0"/>
              </a:ext>
            </a:extLst>
          </a:blip>
          <a:srcRect l="29190" t="19220" r="58473" b="62955"/>
          <a:stretch>
            <a:fillRect/>
          </a:stretch>
        </p:blipFill>
        <p:spPr bwMode="auto">
          <a:xfrm>
            <a:off x="6590357" y="5304309"/>
            <a:ext cx="695325"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02032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32782" y="4243859"/>
            <a:ext cx="1487488"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descr="VTS_01&amp;frame+width=700&amp;frame+height=378"/>
          <p:cNvPicPr>
            <a:picLocks noChangeAspect="1" noChangeArrowheads="1"/>
          </p:cNvPicPr>
          <p:nvPr/>
        </p:nvPicPr>
        <p:blipFill>
          <a:blip r:embed="rId14" cstate="print">
            <a:extLst>
              <a:ext uri="{28A0092B-C50C-407E-A947-70E740481C1C}">
                <a14:useLocalDpi xmlns:a14="http://schemas.microsoft.com/office/drawing/2010/main" val="0"/>
              </a:ext>
            </a:extLst>
          </a:blip>
          <a:srcRect l="44377" t="19875" r="37030" b="34769"/>
          <a:stretch>
            <a:fillRect/>
          </a:stretch>
        </p:blipFill>
        <p:spPr bwMode="auto">
          <a:xfrm>
            <a:off x="6563370" y="2540471"/>
            <a:ext cx="52863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tp164011_fo_020"/>
          <p:cNvPicPr>
            <a:picLocks noChangeAspect="1" noChangeArrowheads="1"/>
          </p:cNvPicPr>
          <p:nvPr/>
        </p:nvPicPr>
        <p:blipFill>
          <a:blip r:embed="rId3">
            <a:extLst>
              <a:ext uri="{28A0092B-C50C-407E-A947-70E740481C1C}">
                <a14:useLocalDpi xmlns:a14="http://schemas.microsoft.com/office/drawing/2010/main" val="0"/>
              </a:ext>
            </a:extLst>
          </a:blip>
          <a:srcRect l="58990" t="16727" r="30336" b="63585"/>
          <a:stretch>
            <a:fillRect/>
          </a:stretch>
        </p:blipFill>
        <p:spPr bwMode="auto">
          <a:xfrm>
            <a:off x="7488882" y="2551584"/>
            <a:ext cx="2984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digi_frm_010925"/>
          <p:cNvPicPr>
            <a:picLocks noChangeAspect="1" noChangeArrowheads="1"/>
          </p:cNvPicPr>
          <p:nvPr/>
        </p:nvPicPr>
        <p:blipFill>
          <a:blip r:embed="rId15" cstate="print">
            <a:extLst>
              <a:ext uri="{28A0092B-C50C-407E-A947-70E740481C1C}">
                <a14:useLocalDpi xmlns:a14="http://schemas.microsoft.com/office/drawing/2010/main" val="0"/>
              </a:ext>
            </a:extLst>
          </a:blip>
          <a:srcRect l="25133" t="36252" r="22375" b="10999"/>
          <a:stretch>
            <a:fillRect/>
          </a:stretch>
        </p:blipFill>
        <p:spPr bwMode="auto">
          <a:xfrm>
            <a:off x="6560195" y="3562821"/>
            <a:ext cx="852487"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descr="digi_frm_104200"/>
          <p:cNvPicPr>
            <a:picLocks noChangeAspect="1" noChangeArrowheads="1"/>
          </p:cNvPicPr>
          <p:nvPr/>
        </p:nvPicPr>
        <p:blipFill>
          <a:blip r:embed="rId16" cstate="print">
            <a:extLst>
              <a:ext uri="{28A0092B-C50C-407E-A947-70E740481C1C}">
                <a14:useLocalDpi xmlns:a14="http://schemas.microsoft.com/office/drawing/2010/main" val="0"/>
              </a:ext>
            </a:extLst>
          </a:blip>
          <a:srcRect l="36865" t="46516" r="15453" b="7582"/>
          <a:stretch>
            <a:fillRect/>
          </a:stretch>
        </p:blipFill>
        <p:spPr bwMode="auto">
          <a:xfrm>
            <a:off x="7722245" y="3599334"/>
            <a:ext cx="738187"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Dikdörtgen 26"/>
          <p:cNvSpPr/>
          <p:nvPr/>
        </p:nvSpPr>
        <p:spPr>
          <a:xfrm>
            <a:off x="35496" y="1773977"/>
            <a:ext cx="6092651" cy="430887"/>
          </a:xfrm>
          <a:prstGeom prst="rect">
            <a:avLst/>
          </a:prstGeom>
        </p:spPr>
        <p:txBody>
          <a:bodyPr wrap="square">
            <a:spAutoFit/>
          </a:bodyPr>
          <a:lstStyle/>
          <a:p>
            <a:pPr lvl="1">
              <a:spcBef>
                <a:spcPct val="50000"/>
              </a:spcBef>
              <a:buFontTx/>
              <a:buChar char="•"/>
            </a:pPr>
            <a:r>
              <a:rPr lang="en-GB" altLang="tr-TR" sz="2200" dirty="0" smtClean="0"/>
              <a:t>must </a:t>
            </a:r>
            <a:r>
              <a:rPr lang="en-GB" altLang="tr-TR" sz="2200" dirty="0"/>
              <a:t>be efficient at run </a:t>
            </a:r>
            <a:r>
              <a:rPr lang="en-GB" altLang="tr-TR" sz="2200" dirty="0" smtClean="0"/>
              <a:t>time</a:t>
            </a:r>
            <a:r>
              <a:rPr lang="tr-TR" altLang="tr-TR" sz="2200" dirty="0" smtClean="0"/>
              <a:t> </a:t>
            </a:r>
            <a:r>
              <a:rPr lang="tr-TR" altLang="tr-TR" sz="2200" dirty="0" err="1" smtClean="0"/>
              <a:t>and</a:t>
            </a:r>
            <a:r>
              <a:rPr lang="tr-TR" altLang="tr-TR" sz="2200" dirty="0" smtClean="0"/>
              <a:t> </a:t>
            </a:r>
            <a:r>
              <a:rPr lang="tr-TR" altLang="tr-TR" sz="2200" dirty="0" err="1" smtClean="0"/>
              <a:t>must</a:t>
            </a:r>
            <a:r>
              <a:rPr lang="tr-TR" altLang="tr-TR" sz="2200" dirty="0" smtClean="0"/>
              <a:t> </a:t>
            </a:r>
            <a:r>
              <a:rPr lang="tr-TR" altLang="tr-TR" sz="2200" dirty="0" err="1" smtClean="0"/>
              <a:t>handle</a:t>
            </a:r>
            <a:r>
              <a:rPr lang="tr-TR" altLang="tr-TR" sz="2200" dirty="0" smtClean="0"/>
              <a:t>:</a:t>
            </a:r>
            <a:endParaRPr lang="en-US" altLang="tr-TR" dirty="0"/>
          </a:p>
        </p:txBody>
      </p:sp>
    </p:spTree>
    <p:extLst>
      <p:ext uri="{BB962C8B-B14F-4D97-AF65-F5344CB8AC3E}">
        <p14:creationId xmlns:p14="http://schemas.microsoft.com/office/powerpoint/2010/main" val="5814264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Video </a:t>
            </a:r>
            <a:r>
              <a:rPr lang="tr-TR" dirty="0" err="1" smtClean="0"/>
              <a:t>Summarization</a:t>
            </a:r>
            <a:endParaRPr lang="tr-TR" dirty="0"/>
          </a:p>
        </p:txBody>
      </p:sp>
      <p:sp>
        <p:nvSpPr>
          <p:cNvPr id="3" name="İçerik Yer Tutucusu 2"/>
          <p:cNvSpPr>
            <a:spLocks noGrp="1"/>
          </p:cNvSpPr>
          <p:nvPr>
            <p:ph idx="1"/>
          </p:nvPr>
        </p:nvSpPr>
        <p:spPr>
          <a:xfrm>
            <a:off x="1619672" y="4581128"/>
            <a:ext cx="2347029" cy="792088"/>
          </a:xfrm>
        </p:spPr>
        <p:txBody>
          <a:bodyPr/>
          <a:lstStyle/>
          <a:p>
            <a:pPr marL="0" indent="0">
              <a:buNone/>
            </a:pPr>
            <a:r>
              <a:rPr lang="tr-TR" dirty="0" err="1" smtClean="0"/>
              <a:t>Key</a:t>
            </a:r>
            <a:r>
              <a:rPr lang="tr-TR" dirty="0" smtClean="0"/>
              <a:t> </a:t>
            </a:r>
            <a:r>
              <a:rPr lang="tr-TR" dirty="0" err="1" smtClean="0"/>
              <a:t>frames</a:t>
            </a:r>
            <a:endParaRPr lang="tr-TR"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45000" t="10477" r="15715" b="2000"/>
          <a:stretch>
            <a:fillRect/>
          </a:stretch>
        </p:blipFill>
        <p:spPr bwMode="auto">
          <a:xfrm>
            <a:off x="5220072" y="1412776"/>
            <a:ext cx="3103495" cy="518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l="24001" t="45523" r="25357" b="13237"/>
          <a:stretch>
            <a:fillRect/>
          </a:stretch>
        </p:blipFill>
        <p:spPr bwMode="auto">
          <a:xfrm>
            <a:off x="683568" y="1772816"/>
            <a:ext cx="3370924" cy="2058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ağ Ok 6"/>
          <p:cNvSpPr/>
          <p:nvPr/>
        </p:nvSpPr>
        <p:spPr>
          <a:xfrm>
            <a:off x="3839031" y="465313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702130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r>
              <a:rPr lang="en-US" altLang="tr-TR"/>
              <a:t>Login without a password…</a:t>
            </a:r>
          </a:p>
        </p:txBody>
      </p:sp>
      <p:sp>
        <p:nvSpPr>
          <p:cNvPr id="406531" name="Rectangle 3"/>
          <p:cNvSpPr>
            <a:spLocks noGrp="1" noChangeArrowheads="1"/>
          </p:cNvSpPr>
          <p:nvPr>
            <p:ph type="body" idx="1"/>
          </p:nvPr>
        </p:nvSpPr>
        <p:spPr/>
        <p:txBody>
          <a:bodyPr/>
          <a:lstStyle/>
          <a:p>
            <a:endParaRPr lang="tr-TR" altLang="tr-TR"/>
          </a:p>
        </p:txBody>
      </p:sp>
      <p:pic>
        <p:nvPicPr>
          <p:cNvPr id="406532" name="Picture 4" descr="XM Micro Biometric Fingerprint Mo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25" y="1333500"/>
            <a:ext cx="2136775" cy="4000500"/>
          </a:xfrm>
          <a:prstGeom prst="rect">
            <a:avLst/>
          </a:prstGeom>
          <a:noFill/>
          <a:extLst>
            <a:ext uri="{909E8E84-426E-40DD-AFC4-6F175D3DCCD1}">
              <a14:hiddenFill xmlns:a14="http://schemas.microsoft.com/office/drawing/2010/main">
                <a:solidFill>
                  <a:srgbClr val="FFFFFF"/>
                </a:solidFill>
              </a14:hiddenFill>
            </a:ext>
          </a:extLst>
        </p:spPr>
      </p:pic>
      <p:sp>
        <p:nvSpPr>
          <p:cNvPr id="406534" name="Rectangle 6"/>
          <p:cNvSpPr>
            <a:spLocks noChangeArrowheads="1"/>
          </p:cNvSpPr>
          <p:nvPr/>
        </p:nvSpPr>
        <p:spPr bwMode="auto">
          <a:xfrm>
            <a:off x="1524000" y="5410200"/>
            <a:ext cx="2514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tr-TR" sz="1600" dirty="0"/>
              <a:t>Fingerprint scanners on many new laptops, </a:t>
            </a:r>
            <a:br>
              <a:rPr lang="en-US" altLang="tr-TR" sz="1600" dirty="0"/>
            </a:br>
            <a:r>
              <a:rPr lang="en-US" altLang="tr-TR" sz="1600" dirty="0"/>
              <a:t>other devices</a:t>
            </a:r>
          </a:p>
        </p:txBody>
      </p:sp>
      <p:pic>
        <p:nvPicPr>
          <p:cNvPr id="406537" name="Picture 9" descr="FINGERPRI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325" y="3048000"/>
            <a:ext cx="1057275"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06539" name="Picture 11" descr="login_dial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679700"/>
            <a:ext cx="2209800" cy="2197100"/>
          </a:xfrm>
          <a:prstGeom prst="rect">
            <a:avLst/>
          </a:prstGeom>
          <a:noFill/>
          <a:extLst>
            <a:ext uri="{909E8E84-426E-40DD-AFC4-6F175D3DCCD1}">
              <a14:hiddenFill xmlns:a14="http://schemas.microsoft.com/office/drawing/2010/main">
                <a:solidFill>
                  <a:srgbClr val="FFFFFF"/>
                </a:solidFill>
              </a14:hiddenFill>
            </a:ext>
          </a:extLst>
        </p:spPr>
      </p:pic>
      <p:sp>
        <p:nvSpPr>
          <p:cNvPr id="406540" name="Rectangle 12"/>
          <p:cNvSpPr>
            <a:spLocks noChangeArrowheads="1"/>
          </p:cNvSpPr>
          <p:nvPr/>
        </p:nvSpPr>
        <p:spPr bwMode="auto">
          <a:xfrm>
            <a:off x="4953000" y="5287963"/>
            <a:ext cx="3581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tr-TR" sz="1600" dirty="0"/>
              <a:t>Face recognition systems now beginning to appear more widely</a:t>
            </a:r>
            <a:br>
              <a:rPr lang="en-US" altLang="tr-TR" sz="1600" dirty="0"/>
            </a:br>
            <a:r>
              <a:rPr lang="en-US" altLang="tr-TR" sz="1400" dirty="0">
                <a:hlinkClick r:id="rId5"/>
              </a:rPr>
              <a:t>http://www.sensiblevision.com/</a:t>
            </a:r>
            <a:endParaRPr lang="en-US" altLang="tr-TR" sz="1400" dirty="0"/>
          </a:p>
          <a:p>
            <a:pPr algn="ctr"/>
            <a:endParaRPr lang="en-US" altLang="tr-TR" sz="1400" dirty="0">
              <a:latin typeface="Arial" pitchFamily="34" charset="0"/>
            </a:endParaRPr>
          </a:p>
        </p:txBody>
      </p:sp>
      <p:pic>
        <p:nvPicPr>
          <p:cNvPr id="406542" name="Picture 14" descr="woman_lapto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3900" y="2933700"/>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636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4242" name="Picture 2" descr="___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792585"/>
            <a:ext cx="2343150" cy="3076575"/>
          </a:xfrm>
          <a:prstGeom prst="rect">
            <a:avLst/>
          </a:prstGeom>
          <a:noFill/>
          <a:extLst>
            <a:ext uri="{909E8E84-426E-40DD-AFC4-6F175D3DCCD1}">
              <a14:hiddenFill xmlns:a14="http://schemas.microsoft.com/office/drawing/2010/main">
                <a:solidFill>
                  <a:srgbClr val="FFFFFF"/>
                </a:solidFill>
              </a14:hiddenFill>
            </a:ext>
          </a:extLst>
        </p:spPr>
      </p:pic>
      <p:pic>
        <p:nvPicPr>
          <p:cNvPr id="394243" name="Picture 3" descr="cap_1384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177777"/>
            <a:ext cx="5715000" cy="2619375"/>
          </a:xfrm>
          <a:prstGeom prst="rect">
            <a:avLst/>
          </a:prstGeom>
          <a:noFill/>
          <a:extLst>
            <a:ext uri="{909E8E84-426E-40DD-AFC4-6F175D3DCCD1}">
              <a14:hiddenFill xmlns:a14="http://schemas.microsoft.com/office/drawing/2010/main">
                <a:solidFill>
                  <a:srgbClr val="FFFFFF"/>
                </a:solidFill>
              </a14:hiddenFill>
            </a:ext>
          </a:extLst>
        </p:spPr>
      </p:pic>
      <p:sp>
        <p:nvSpPr>
          <p:cNvPr id="394244" name="Text Box 4"/>
          <p:cNvSpPr txBox="1">
            <a:spLocks noChangeArrowheads="1"/>
          </p:cNvSpPr>
          <p:nvPr/>
        </p:nvSpPr>
        <p:spPr bwMode="auto">
          <a:xfrm>
            <a:off x="1965325" y="5988050"/>
            <a:ext cx="5197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tr-TR" sz="1600" i="1">
                <a:latin typeface="Arial" pitchFamily="34" charset="0"/>
              </a:rPr>
              <a:t>The Matrix</a:t>
            </a:r>
            <a:r>
              <a:rPr lang="en-US" altLang="tr-TR" sz="1600">
                <a:latin typeface="Arial" pitchFamily="34" charset="0"/>
              </a:rPr>
              <a:t> movies, ESC Entertainment, XYZRGB, NRC</a:t>
            </a:r>
          </a:p>
        </p:txBody>
      </p:sp>
      <p:sp>
        <p:nvSpPr>
          <p:cNvPr id="394245" name="Rectangle 5"/>
          <p:cNvSpPr>
            <a:spLocks noGrp="1" noChangeArrowheads="1"/>
          </p:cNvSpPr>
          <p:nvPr>
            <p:ph type="title"/>
          </p:nvPr>
        </p:nvSpPr>
        <p:spPr>
          <a:noFill/>
          <a:ln/>
        </p:spPr>
        <p:txBody>
          <a:bodyPr>
            <a:normAutofit fontScale="90000"/>
          </a:bodyPr>
          <a:lstStyle/>
          <a:p>
            <a:r>
              <a:rPr lang="en-US" altLang="tr-TR" dirty="0"/>
              <a:t>Special effects:  </a:t>
            </a:r>
            <a:r>
              <a:rPr lang="en-US" altLang="tr-TR" dirty="0" smtClean="0"/>
              <a:t>shape</a:t>
            </a:r>
            <a:r>
              <a:rPr lang="tr-TR" altLang="tr-TR" dirty="0" smtClean="0"/>
              <a:t> </a:t>
            </a:r>
            <a:r>
              <a:rPr lang="tr-TR" altLang="tr-TR" dirty="0" err="1" smtClean="0"/>
              <a:t>and</a:t>
            </a:r>
            <a:r>
              <a:rPr lang="tr-TR" altLang="tr-TR" dirty="0" smtClean="0"/>
              <a:t> </a:t>
            </a:r>
            <a:r>
              <a:rPr lang="tr-TR" altLang="tr-TR" dirty="0" err="1" smtClean="0"/>
              <a:t>motion</a:t>
            </a:r>
            <a:r>
              <a:rPr lang="en-US" altLang="tr-TR" dirty="0" smtClean="0"/>
              <a:t> </a:t>
            </a:r>
            <a:r>
              <a:rPr lang="en-US" altLang="tr-TR" dirty="0"/>
              <a:t>capture</a:t>
            </a:r>
          </a:p>
        </p:txBody>
      </p:sp>
    </p:spTree>
    <p:extLst>
      <p:ext uri="{BB962C8B-B14F-4D97-AF65-F5344CB8AC3E}">
        <p14:creationId xmlns:p14="http://schemas.microsoft.com/office/powerpoint/2010/main" val="16527955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Resources</a:t>
            </a:r>
            <a:r>
              <a:rPr lang="tr-TR" dirty="0" smtClean="0"/>
              <a:t> (</a:t>
            </a:r>
            <a:r>
              <a:rPr lang="tr-TR" dirty="0" err="1" smtClean="0"/>
              <a:t>cont’d</a:t>
            </a:r>
            <a:r>
              <a:rPr lang="tr-TR" dirty="0" smtClean="0"/>
              <a:t>)</a:t>
            </a:r>
            <a:endParaRPr lang="tr-TR" dirty="0"/>
          </a:p>
        </p:txBody>
      </p:sp>
      <p:sp>
        <p:nvSpPr>
          <p:cNvPr id="3" name="İçerik Yer Tutucusu 2"/>
          <p:cNvSpPr>
            <a:spLocks noGrp="1"/>
          </p:cNvSpPr>
          <p:nvPr>
            <p:ph idx="1"/>
          </p:nvPr>
        </p:nvSpPr>
        <p:spPr/>
        <p:txBody>
          <a:bodyPr>
            <a:normAutofit fontScale="92500" lnSpcReduction="10000"/>
          </a:bodyPr>
          <a:lstStyle/>
          <a:p>
            <a:r>
              <a:rPr lang="tr-TR" b="1" dirty="0" err="1"/>
              <a:t>Lecture</a:t>
            </a:r>
            <a:r>
              <a:rPr lang="tr-TR" b="1" dirty="0"/>
              <a:t> </a:t>
            </a:r>
            <a:r>
              <a:rPr lang="tr-TR" b="1" dirty="0" err="1"/>
              <a:t>notes</a:t>
            </a:r>
            <a:r>
              <a:rPr lang="tr-TR" b="1" dirty="0"/>
              <a:t> of </a:t>
            </a:r>
            <a:r>
              <a:rPr lang="tr-TR" b="1" dirty="0" err="1"/>
              <a:t>computer</a:t>
            </a:r>
            <a:r>
              <a:rPr lang="tr-TR" b="1" dirty="0"/>
              <a:t> </a:t>
            </a:r>
            <a:r>
              <a:rPr lang="tr-TR" b="1" dirty="0" err="1"/>
              <a:t>vision</a:t>
            </a:r>
            <a:r>
              <a:rPr lang="tr-TR" b="1" dirty="0"/>
              <a:t> </a:t>
            </a:r>
            <a:r>
              <a:rPr lang="tr-TR" b="1" dirty="0" err="1"/>
              <a:t>courses</a:t>
            </a:r>
            <a:r>
              <a:rPr lang="tr-TR" b="1" dirty="0"/>
              <a:t> </a:t>
            </a:r>
          </a:p>
          <a:p>
            <a:pPr lvl="1"/>
            <a:r>
              <a:rPr lang="tr-TR" dirty="0"/>
              <a:t>Princeton </a:t>
            </a:r>
            <a:r>
              <a:rPr lang="tr-TR" dirty="0" err="1"/>
              <a:t>University</a:t>
            </a:r>
            <a:endParaRPr lang="tr-TR" dirty="0"/>
          </a:p>
          <a:p>
            <a:pPr lvl="1"/>
            <a:r>
              <a:rPr lang="tr-TR" dirty="0"/>
              <a:t>Washington </a:t>
            </a:r>
            <a:r>
              <a:rPr lang="tr-TR" dirty="0" err="1"/>
              <a:t>University</a:t>
            </a:r>
            <a:endParaRPr lang="tr-TR" dirty="0"/>
          </a:p>
          <a:p>
            <a:pPr lvl="1"/>
            <a:r>
              <a:rPr lang="tr-TR" dirty="0"/>
              <a:t>Massachusetts </a:t>
            </a:r>
            <a:r>
              <a:rPr lang="tr-TR" dirty="0" err="1"/>
              <a:t>Institute</a:t>
            </a:r>
            <a:r>
              <a:rPr lang="tr-TR" dirty="0"/>
              <a:t> of </a:t>
            </a:r>
            <a:r>
              <a:rPr lang="tr-TR" dirty="0" err="1"/>
              <a:t>Technology</a:t>
            </a:r>
            <a:endParaRPr lang="tr-TR" dirty="0"/>
          </a:p>
          <a:p>
            <a:pPr lvl="1"/>
            <a:r>
              <a:rPr lang="tr-TR" dirty="0"/>
              <a:t>Boğaziçi </a:t>
            </a:r>
            <a:r>
              <a:rPr lang="tr-TR" dirty="0" err="1"/>
              <a:t>University</a:t>
            </a:r>
            <a:endParaRPr lang="tr-TR" dirty="0"/>
          </a:p>
          <a:p>
            <a:pPr lvl="1"/>
            <a:r>
              <a:rPr lang="tr-TR" dirty="0"/>
              <a:t>Yıldız Technical </a:t>
            </a:r>
            <a:r>
              <a:rPr lang="tr-TR" dirty="0" err="1"/>
              <a:t>University</a:t>
            </a:r>
            <a:endParaRPr lang="tr-TR" dirty="0"/>
          </a:p>
          <a:p>
            <a:r>
              <a:rPr lang="tr-TR" b="1" dirty="0" err="1"/>
              <a:t>Other</a:t>
            </a:r>
            <a:r>
              <a:rPr lang="tr-TR" b="1" dirty="0"/>
              <a:t> </a:t>
            </a:r>
            <a:r>
              <a:rPr lang="tr-TR" b="1" dirty="0" err="1"/>
              <a:t>miscellaneous</a:t>
            </a:r>
            <a:r>
              <a:rPr lang="tr-TR" b="1" dirty="0"/>
              <a:t> </a:t>
            </a:r>
            <a:r>
              <a:rPr lang="tr-TR" b="1" dirty="0" err="1"/>
              <a:t>resources</a:t>
            </a:r>
            <a:endParaRPr lang="tr-TR" b="1" dirty="0"/>
          </a:p>
          <a:p>
            <a:pPr lvl="1"/>
            <a:r>
              <a:rPr lang="tr-TR" dirty="0" err="1"/>
              <a:t>Digital</a:t>
            </a:r>
            <a:r>
              <a:rPr lang="tr-TR" dirty="0"/>
              <a:t> </a:t>
            </a:r>
            <a:r>
              <a:rPr lang="tr-TR" dirty="0" err="1"/>
              <a:t>image</a:t>
            </a:r>
            <a:r>
              <a:rPr lang="tr-TR" dirty="0"/>
              <a:t> </a:t>
            </a:r>
            <a:r>
              <a:rPr lang="tr-TR" dirty="0" err="1"/>
              <a:t>processing</a:t>
            </a:r>
            <a:r>
              <a:rPr lang="tr-TR" dirty="0"/>
              <a:t> </a:t>
            </a:r>
            <a:r>
              <a:rPr lang="tr-TR" dirty="0" err="1"/>
              <a:t>resources</a:t>
            </a:r>
            <a:endParaRPr lang="tr-TR" dirty="0"/>
          </a:p>
          <a:p>
            <a:pPr lvl="1"/>
            <a:r>
              <a:rPr lang="tr-TR" dirty="0" err="1"/>
              <a:t>OpenCV</a:t>
            </a:r>
            <a:r>
              <a:rPr lang="tr-TR" dirty="0"/>
              <a:t> </a:t>
            </a:r>
            <a:r>
              <a:rPr lang="tr-TR" dirty="0" err="1"/>
              <a:t>and</a:t>
            </a:r>
            <a:r>
              <a:rPr lang="tr-TR" dirty="0"/>
              <a:t> MATLAB </a:t>
            </a:r>
            <a:r>
              <a:rPr lang="tr-TR" dirty="0" err="1"/>
              <a:t>tutorials</a:t>
            </a:r>
            <a:endParaRPr lang="tr-TR" dirty="0"/>
          </a:p>
          <a:p>
            <a:pPr lvl="1"/>
            <a:r>
              <a:rPr lang="tr-TR" dirty="0" err="1"/>
              <a:t>Papers</a:t>
            </a:r>
            <a:endParaRPr lang="tr-TR" dirty="0"/>
          </a:p>
          <a:p>
            <a:endParaRPr lang="tr-TR" dirty="0"/>
          </a:p>
        </p:txBody>
      </p:sp>
    </p:spTree>
    <p:extLst>
      <p:ext uri="{BB962C8B-B14F-4D97-AF65-F5344CB8AC3E}">
        <p14:creationId xmlns:p14="http://schemas.microsoft.com/office/powerpoint/2010/main" val="131698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r>
              <a:rPr lang="en-US" altLang="tr-TR"/>
              <a:t>Sports</a:t>
            </a:r>
          </a:p>
        </p:txBody>
      </p:sp>
      <p:sp>
        <p:nvSpPr>
          <p:cNvPr id="399363" name="Rectangle 3"/>
          <p:cNvSpPr>
            <a:spLocks noGrp="1" noChangeArrowheads="1"/>
          </p:cNvSpPr>
          <p:nvPr>
            <p:ph type="body" idx="1"/>
          </p:nvPr>
        </p:nvSpPr>
        <p:spPr/>
        <p:txBody>
          <a:bodyPr/>
          <a:lstStyle/>
          <a:p>
            <a:endParaRPr lang="tr-TR" altLang="tr-TR" dirty="0"/>
          </a:p>
        </p:txBody>
      </p:sp>
      <p:pic>
        <p:nvPicPr>
          <p:cNvPr id="399365" name="Picture 5" descr="first-down-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989232"/>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399366" name="Text Box 6"/>
          <p:cNvSpPr txBox="1">
            <a:spLocks noChangeArrowheads="1"/>
          </p:cNvSpPr>
          <p:nvPr/>
        </p:nvSpPr>
        <p:spPr bwMode="auto">
          <a:xfrm>
            <a:off x="3385893" y="4932457"/>
            <a:ext cx="23420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tr-TR" sz="1600" i="1" dirty="0" err="1"/>
              <a:t>Sportvision</a:t>
            </a:r>
            <a:r>
              <a:rPr lang="en-US" altLang="tr-TR" sz="1600" dirty="0"/>
              <a:t> first down </a:t>
            </a:r>
            <a:r>
              <a:rPr lang="en-US" altLang="tr-TR" sz="1600" dirty="0" smtClean="0"/>
              <a:t>line</a:t>
            </a:r>
            <a:endParaRPr lang="en-US" altLang="tr-TR" sz="1600" dirty="0"/>
          </a:p>
        </p:txBody>
      </p:sp>
    </p:spTree>
    <p:extLst>
      <p:ext uri="{BB962C8B-B14F-4D97-AF65-F5344CB8AC3E}">
        <p14:creationId xmlns:p14="http://schemas.microsoft.com/office/powerpoint/2010/main" val="33570859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r>
              <a:rPr lang="en-US" altLang="tr-TR"/>
              <a:t>Smart cars</a:t>
            </a:r>
          </a:p>
        </p:txBody>
      </p:sp>
      <p:pic>
        <p:nvPicPr>
          <p:cNvPr id="6" name="Picture 3" descr="p1010172_bx"/>
          <p:cNvPicPr>
            <a:picLocks noChangeAspect="1" noChangeArrowheads="1"/>
          </p:cNvPicPr>
          <p:nvPr/>
        </p:nvPicPr>
        <p:blipFill>
          <a:blip r:embed="rId3" cstate="print">
            <a:extLst>
              <a:ext uri="{28A0092B-C50C-407E-A947-70E740481C1C}">
                <a14:useLocalDpi xmlns:a14="http://schemas.microsoft.com/office/drawing/2010/main" val="0"/>
              </a:ext>
            </a:extLst>
          </a:blip>
          <a:srcRect l="13000" t="10655" r="13000" b="14761"/>
          <a:stretch>
            <a:fillRect/>
          </a:stretch>
        </p:blipFill>
        <p:spPr bwMode="auto">
          <a:xfrm>
            <a:off x="381000" y="1723504"/>
            <a:ext cx="3429000" cy="259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4"/>
          <p:cNvGrpSpPr>
            <a:grpSpLocks/>
          </p:cNvGrpSpPr>
          <p:nvPr/>
        </p:nvGrpSpPr>
        <p:grpSpPr bwMode="auto">
          <a:xfrm>
            <a:off x="4114800" y="1490712"/>
            <a:ext cx="2566988" cy="2946400"/>
            <a:chOff x="2702" y="825"/>
            <a:chExt cx="3033" cy="3482"/>
          </a:xfrm>
        </p:grpSpPr>
        <p:grpSp>
          <p:nvGrpSpPr>
            <p:cNvPr id="8" name="Group 5"/>
            <p:cNvGrpSpPr>
              <a:grpSpLocks/>
            </p:cNvGrpSpPr>
            <p:nvPr/>
          </p:nvGrpSpPr>
          <p:grpSpPr bwMode="auto">
            <a:xfrm>
              <a:off x="2702" y="825"/>
              <a:ext cx="3033" cy="3482"/>
              <a:chOff x="2702" y="825"/>
              <a:chExt cx="3033" cy="3482"/>
            </a:xfrm>
          </p:grpSpPr>
          <p:grpSp>
            <p:nvGrpSpPr>
              <p:cNvPr id="17" name="Group 6"/>
              <p:cNvGrpSpPr>
                <a:grpSpLocks/>
              </p:cNvGrpSpPr>
              <p:nvPr/>
            </p:nvGrpSpPr>
            <p:grpSpPr bwMode="auto">
              <a:xfrm>
                <a:off x="2702" y="825"/>
                <a:ext cx="3033" cy="3482"/>
                <a:chOff x="2694" y="672"/>
                <a:chExt cx="3033" cy="3482"/>
              </a:xfrm>
            </p:grpSpPr>
            <p:pic>
              <p:nvPicPr>
                <p:cNvPr id="22" name="Picture 7" descr="p1010172_ov"/>
                <p:cNvPicPr>
                  <a:picLocks noChangeAspect="1" noChangeArrowheads="1"/>
                </p:cNvPicPr>
                <p:nvPr/>
              </p:nvPicPr>
              <p:blipFill>
                <a:blip r:embed="rId4" cstate="print">
                  <a:extLst>
                    <a:ext uri="{28A0092B-C50C-407E-A947-70E740481C1C}">
                      <a14:useLocalDpi xmlns:a14="http://schemas.microsoft.com/office/drawing/2010/main" val="0"/>
                    </a:ext>
                  </a:extLst>
                </a:blip>
                <a:srcRect l="16000" t="2664" r="19000" b="1443"/>
                <a:stretch>
                  <a:fillRect/>
                </a:stretch>
              </p:blipFill>
              <p:spPr bwMode="auto">
                <a:xfrm>
                  <a:off x="2694" y="672"/>
                  <a:ext cx="3033"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8"/>
                <p:cNvSpPr txBox="1">
                  <a:spLocks noChangeArrowheads="1"/>
                </p:cNvSpPr>
                <p:nvPr/>
              </p:nvSpPr>
              <p:spPr bwMode="auto">
                <a:xfrm>
                  <a:off x="3962" y="3936"/>
                  <a:ext cx="62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tLang="tr-TR" sz="600"/>
                    <a:t>meters</a:t>
                  </a:r>
                </a:p>
              </p:txBody>
            </p:sp>
            <p:sp>
              <p:nvSpPr>
                <p:cNvPr id="24" name="Text Box 9"/>
                <p:cNvSpPr txBox="1">
                  <a:spLocks noChangeArrowheads="1"/>
                </p:cNvSpPr>
                <p:nvPr/>
              </p:nvSpPr>
              <p:spPr bwMode="auto">
                <a:xfrm rot="-5400000">
                  <a:off x="2499" y="2149"/>
                  <a:ext cx="623"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tLang="tr-TR" sz="600"/>
                    <a:t>meters</a:t>
                  </a:r>
                </a:p>
              </p:txBody>
            </p:sp>
          </p:grpSp>
          <p:sp>
            <p:nvSpPr>
              <p:cNvPr id="18" name="Oval 10"/>
              <p:cNvSpPr>
                <a:spLocks noChangeAspect="1" noChangeArrowheads="1"/>
              </p:cNvSpPr>
              <p:nvPr/>
            </p:nvSpPr>
            <p:spPr bwMode="auto">
              <a:xfrm>
                <a:off x="4565" y="2709"/>
                <a:ext cx="40" cy="40"/>
              </a:xfrm>
              <a:prstGeom prst="ellipse">
                <a:avLst/>
              </a:prstGeom>
              <a:solidFill>
                <a:srgbClr val="FF0000"/>
              </a:solidFill>
              <a:ln w="9525">
                <a:solidFill>
                  <a:srgbClr val="FF0000"/>
                </a:solidFill>
                <a:round/>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tr-TR" altLang="tr-TR" sz="1800"/>
              </a:p>
            </p:txBody>
          </p:sp>
          <p:sp>
            <p:nvSpPr>
              <p:cNvPr id="19" name="Oval 11"/>
              <p:cNvSpPr>
                <a:spLocks noChangeArrowheads="1"/>
              </p:cNvSpPr>
              <p:nvPr/>
            </p:nvSpPr>
            <p:spPr bwMode="auto">
              <a:xfrm>
                <a:off x="3908" y="2008"/>
                <a:ext cx="35" cy="35"/>
              </a:xfrm>
              <a:prstGeom prst="ellipse">
                <a:avLst/>
              </a:prstGeom>
              <a:solidFill>
                <a:srgbClr val="FF0000"/>
              </a:solidFill>
              <a:ln w="9525">
                <a:solidFill>
                  <a:srgbClr val="FF0000"/>
                </a:solidFill>
                <a:round/>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tr-TR" altLang="tr-TR" sz="1800"/>
              </a:p>
            </p:txBody>
          </p:sp>
          <p:sp>
            <p:nvSpPr>
              <p:cNvPr id="20" name="Oval 12"/>
              <p:cNvSpPr>
                <a:spLocks noChangeAspect="1" noChangeArrowheads="1"/>
              </p:cNvSpPr>
              <p:nvPr/>
            </p:nvSpPr>
            <p:spPr bwMode="auto">
              <a:xfrm>
                <a:off x="4628" y="2709"/>
                <a:ext cx="40" cy="40"/>
              </a:xfrm>
              <a:prstGeom prst="ellipse">
                <a:avLst/>
              </a:prstGeom>
              <a:solidFill>
                <a:srgbClr val="FF0000"/>
              </a:solidFill>
              <a:ln w="9525">
                <a:solidFill>
                  <a:srgbClr val="FF0000"/>
                </a:solidFill>
                <a:round/>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tr-TR" altLang="tr-TR" sz="1800"/>
              </a:p>
            </p:txBody>
          </p:sp>
          <p:sp>
            <p:nvSpPr>
              <p:cNvPr id="21" name="Oval 13"/>
              <p:cNvSpPr>
                <a:spLocks noChangeAspect="1" noChangeArrowheads="1"/>
              </p:cNvSpPr>
              <p:nvPr/>
            </p:nvSpPr>
            <p:spPr bwMode="auto">
              <a:xfrm>
                <a:off x="3606" y="2323"/>
                <a:ext cx="40" cy="40"/>
              </a:xfrm>
              <a:prstGeom prst="ellipse">
                <a:avLst/>
              </a:prstGeom>
              <a:solidFill>
                <a:srgbClr val="FF0000"/>
              </a:solidFill>
              <a:ln w="9525">
                <a:solidFill>
                  <a:srgbClr val="FF0000"/>
                </a:solidFill>
                <a:round/>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tr-TR" altLang="tr-TR" sz="1800"/>
              </a:p>
            </p:txBody>
          </p:sp>
        </p:grpSp>
        <p:sp>
          <p:nvSpPr>
            <p:cNvPr id="9" name="Text Box 14"/>
            <p:cNvSpPr txBox="1">
              <a:spLocks noChangeArrowheads="1"/>
            </p:cNvSpPr>
            <p:nvPr/>
          </p:nvSpPr>
          <p:spPr bwMode="auto">
            <a:xfrm>
              <a:off x="3025" y="2161"/>
              <a:ext cx="382"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tLang="tr-TR" sz="600"/>
                <a:t>Ped</a:t>
              </a:r>
            </a:p>
          </p:txBody>
        </p:sp>
        <p:sp>
          <p:nvSpPr>
            <p:cNvPr id="10" name="Line 15"/>
            <p:cNvSpPr>
              <a:spLocks noChangeShapeType="1"/>
            </p:cNvSpPr>
            <p:nvPr/>
          </p:nvSpPr>
          <p:spPr bwMode="auto">
            <a:xfrm>
              <a:off x="3360" y="2256"/>
              <a:ext cx="192" cy="4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11" name="Line 16"/>
            <p:cNvSpPr>
              <a:spLocks noChangeShapeType="1"/>
            </p:cNvSpPr>
            <p:nvPr/>
          </p:nvSpPr>
          <p:spPr bwMode="auto">
            <a:xfrm flipV="1">
              <a:off x="3360" y="2016"/>
              <a:ext cx="528" cy="19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12" name="Text Box 17"/>
            <p:cNvSpPr txBox="1">
              <a:spLocks noChangeArrowheads="1"/>
            </p:cNvSpPr>
            <p:nvPr/>
          </p:nvSpPr>
          <p:spPr bwMode="auto">
            <a:xfrm>
              <a:off x="5159" y="2401"/>
              <a:ext cx="38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tLang="tr-TR" sz="600"/>
                <a:t>Ped</a:t>
              </a:r>
            </a:p>
          </p:txBody>
        </p:sp>
        <p:sp>
          <p:nvSpPr>
            <p:cNvPr id="13" name="Line 18"/>
            <p:cNvSpPr>
              <a:spLocks noChangeShapeType="1"/>
            </p:cNvSpPr>
            <p:nvPr/>
          </p:nvSpPr>
          <p:spPr bwMode="auto">
            <a:xfrm flipH="1">
              <a:off x="4704" y="2564"/>
              <a:ext cx="480" cy="14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14" name="Line 19"/>
            <p:cNvSpPr>
              <a:spLocks noChangeShapeType="1"/>
            </p:cNvSpPr>
            <p:nvPr/>
          </p:nvSpPr>
          <p:spPr bwMode="auto">
            <a:xfrm flipH="1">
              <a:off x="4608" y="2496"/>
              <a:ext cx="576" cy="19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15" name="Text Box 20"/>
            <p:cNvSpPr txBox="1">
              <a:spLocks noChangeArrowheads="1"/>
            </p:cNvSpPr>
            <p:nvPr/>
          </p:nvSpPr>
          <p:spPr bwMode="auto">
            <a:xfrm>
              <a:off x="3072" y="2688"/>
              <a:ext cx="48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tLang="tr-TR" sz="600"/>
                <a:t>Car</a:t>
              </a:r>
            </a:p>
          </p:txBody>
        </p:sp>
        <p:sp>
          <p:nvSpPr>
            <p:cNvPr id="16" name="Line 21"/>
            <p:cNvSpPr>
              <a:spLocks noChangeShapeType="1"/>
            </p:cNvSpPr>
            <p:nvPr/>
          </p:nvSpPr>
          <p:spPr bwMode="auto">
            <a:xfrm flipV="1">
              <a:off x="3408" y="2784"/>
              <a:ext cx="144" cy="48"/>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grpSp>
      <p:sp>
        <p:nvSpPr>
          <p:cNvPr id="25" name="Text Box 22"/>
          <p:cNvSpPr txBox="1">
            <a:spLocks noChangeArrowheads="1"/>
          </p:cNvSpPr>
          <p:nvPr/>
        </p:nvSpPr>
        <p:spPr bwMode="auto">
          <a:xfrm>
            <a:off x="304800" y="4430439"/>
            <a:ext cx="3733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ct val="50000"/>
              </a:spcBef>
            </a:pPr>
            <a:r>
              <a:rPr lang="en-US" altLang="tr-TR" sz="1800" dirty="0">
                <a:latin typeface="+mn-lt"/>
              </a:rPr>
              <a:t>Lane detection</a:t>
            </a:r>
          </a:p>
        </p:txBody>
      </p:sp>
      <p:pic>
        <p:nvPicPr>
          <p:cNvPr id="26"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2561704"/>
            <a:ext cx="1800225"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4"/>
          <p:cNvPicPr>
            <a:picLocks noChangeAspect="1" noChangeArrowheads="1"/>
          </p:cNvPicPr>
          <p:nvPr/>
        </p:nvPicPr>
        <p:blipFill>
          <a:blip r:embed="rId6">
            <a:extLst>
              <a:ext uri="{28A0092B-C50C-407E-A947-70E740481C1C}">
                <a14:useLocalDpi xmlns:a14="http://schemas.microsoft.com/office/drawing/2010/main" val="0"/>
              </a:ext>
            </a:extLst>
          </a:blip>
          <a:srcRect l="50000" t="50334"/>
          <a:stretch>
            <a:fillRect/>
          </a:stretch>
        </p:blipFill>
        <p:spPr bwMode="auto">
          <a:xfrm>
            <a:off x="3124200" y="4953000"/>
            <a:ext cx="2286000" cy="155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4800600"/>
            <a:ext cx="1838325"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6"/>
          <p:cNvSpPr>
            <a:spLocks noChangeArrowheads="1"/>
          </p:cNvSpPr>
          <p:nvPr/>
        </p:nvSpPr>
        <p:spPr bwMode="auto">
          <a:xfrm>
            <a:off x="614169" y="1403484"/>
            <a:ext cx="2877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ct val="50000"/>
              </a:spcBef>
            </a:pPr>
            <a:r>
              <a:rPr lang="en-US" altLang="tr-TR" sz="1800" dirty="0">
                <a:latin typeface="+mn-lt"/>
              </a:rPr>
              <a:t>Pedestrian and car detection</a:t>
            </a:r>
          </a:p>
        </p:txBody>
      </p:sp>
      <p:sp>
        <p:nvSpPr>
          <p:cNvPr id="30" name="Rectangle 27"/>
          <p:cNvSpPr>
            <a:spLocks noChangeArrowheads="1"/>
          </p:cNvSpPr>
          <p:nvPr/>
        </p:nvSpPr>
        <p:spPr bwMode="auto">
          <a:xfrm>
            <a:off x="5708482" y="4854506"/>
            <a:ext cx="318786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buFontTx/>
              <a:buChar char="•"/>
            </a:pPr>
            <a:r>
              <a:rPr lang="en-US" altLang="tr-TR" sz="1800" dirty="0"/>
              <a:t> </a:t>
            </a:r>
            <a:r>
              <a:rPr lang="en-US" altLang="tr-TR" sz="1800" dirty="0">
                <a:latin typeface="+mn-lt"/>
              </a:rPr>
              <a:t>Collision warning systems with adaptive cruise control, </a:t>
            </a:r>
          </a:p>
          <a:p>
            <a:pPr eaLnBrk="1" hangingPunct="1">
              <a:buFontTx/>
              <a:buChar char="•"/>
            </a:pPr>
            <a:r>
              <a:rPr lang="en-US" altLang="tr-TR" sz="1800" dirty="0">
                <a:latin typeface="+mn-lt"/>
              </a:rPr>
              <a:t> Lane departure warning systems, </a:t>
            </a:r>
          </a:p>
          <a:p>
            <a:pPr eaLnBrk="1" hangingPunct="1">
              <a:buFontTx/>
              <a:buChar char="•"/>
            </a:pPr>
            <a:r>
              <a:rPr lang="en-US" altLang="tr-TR" sz="1800" dirty="0">
                <a:latin typeface="+mn-lt"/>
              </a:rPr>
              <a:t> Rear object detection systems,</a:t>
            </a:r>
            <a:r>
              <a:rPr lang="en-US" altLang="tr-TR" sz="1800" b="1" dirty="0">
                <a:latin typeface="+mn-lt"/>
              </a:rPr>
              <a:t> </a:t>
            </a:r>
          </a:p>
        </p:txBody>
      </p:sp>
    </p:spTree>
    <p:extLst>
      <p:ext uri="{BB962C8B-B14F-4D97-AF65-F5344CB8AC3E}">
        <p14:creationId xmlns:p14="http://schemas.microsoft.com/office/powerpoint/2010/main" val="28286552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normAutofit fontScale="90000"/>
          </a:bodyPr>
          <a:lstStyle/>
          <a:p>
            <a:r>
              <a:rPr lang="en-US" altLang="tr-TR"/>
              <a:t>Vision-based interaction (and games)</a:t>
            </a:r>
          </a:p>
        </p:txBody>
      </p:sp>
      <p:pic>
        <p:nvPicPr>
          <p:cNvPr id="402437" name="Picture 5" descr="260px-Wii_Wiimotea">
            <a:hlinkClick r:id="rId2" tooltip="Wii Wiimotea.png"/>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35641"/>
            <a:ext cx="2476500" cy="3286125"/>
          </a:xfrm>
          <a:prstGeom prst="rect">
            <a:avLst/>
          </a:prstGeom>
          <a:noFill/>
          <a:extLst>
            <a:ext uri="{909E8E84-426E-40DD-AFC4-6F175D3DCCD1}">
              <a14:hiddenFill xmlns:a14="http://schemas.microsoft.com/office/drawing/2010/main">
                <a:solidFill>
                  <a:srgbClr val="FFFFFF"/>
                </a:solidFill>
              </a14:hiddenFill>
            </a:ext>
          </a:extLst>
        </p:spPr>
      </p:pic>
      <p:pic>
        <p:nvPicPr>
          <p:cNvPr id="402441" name="Picture 9" descr="Digimask-Demo-2_qjpreview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252245"/>
            <a:ext cx="3429000" cy="2020888"/>
          </a:xfrm>
          <a:prstGeom prst="rect">
            <a:avLst/>
          </a:prstGeom>
          <a:noFill/>
          <a:extLst>
            <a:ext uri="{909E8E84-426E-40DD-AFC4-6F175D3DCCD1}">
              <a14:hiddenFill xmlns:a14="http://schemas.microsoft.com/office/drawing/2010/main">
                <a:solidFill>
                  <a:srgbClr val="FFFFFF"/>
                </a:solidFill>
              </a14:hiddenFill>
            </a:ext>
          </a:extLst>
        </p:spPr>
      </p:pic>
      <p:sp>
        <p:nvSpPr>
          <p:cNvPr id="402442" name="Text Box 10"/>
          <p:cNvSpPr txBox="1">
            <a:spLocks noChangeArrowheads="1"/>
          </p:cNvSpPr>
          <p:nvPr/>
        </p:nvSpPr>
        <p:spPr bwMode="auto">
          <a:xfrm>
            <a:off x="50800" y="4788441"/>
            <a:ext cx="304557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tr-TR" sz="1600" dirty="0"/>
              <a:t>Nintendo Wii has camera-based IR</a:t>
            </a:r>
            <a:br>
              <a:rPr lang="en-US" altLang="tr-TR" sz="1600" dirty="0"/>
            </a:br>
            <a:r>
              <a:rPr lang="en-US" altLang="tr-TR" sz="1600" dirty="0"/>
              <a:t>tracking built </a:t>
            </a:r>
            <a:r>
              <a:rPr lang="en-US" altLang="tr-TR" sz="1600" dirty="0" smtClean="0"/>
              <a:t>in</a:t>
            </a:r>
            <a:r>
              <a:rPr lang="tr-TR" altLang="tr-TR" sz="1600" dirty="0" smtClean="0"/>
              <a:t>.</a:t>
            </a:r>
            <a:endParaRPr lang="en-US" altLang="tr-TR" sz="1600" dirty="0"/>
          </a:p>
        </p:txBody>
      </p:sp>
      <p:sp>
        <p:nvSpPr>
          <p:cNvPr id="402443" name="Text Box 11"/>
          <p:cNvSpPr txBox="1">
            <a:spLocks noChangeArrowheads="1"/>
          </p:cNvSpPr>
          <p:nvPr/>
        </p:nvSpPr>
        <p:spPr bwMode="auto">
          <a:xfrm>
            <a:off x="4800600" y="3306470"/>
            <a:ext cx="34617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tr-TR" sz="1600" dirty="0" err="1">
                <a:hlinkClick r:id="rId5"/>
              </a:rPr>
              <a:t>Digimask</a:t>
            </a:r>
            <a:r>
              <a:rPr lang="en-US" altLang="tr-TR" sz="1600" dirty="0"/>
              <a:t>:  put your face on a 3D avatar.</a:t>
            </a:r>
          </a:p>
        </p:txBody>
      </p:sp>
      <p:sp>
        <p:nvSpPr>
          <p:cNvPr id="402444" name="Text Box 12"/>
          <p:cNvSpPr txBox="1">
            <a:spLocks noChangeArrowheads="1"/>
          </p:cNvSpPr>
          <p:nvPr/>
        </p:nvSpPr>
        <p:spPr bwMode="auto">
          <a:xfrm>
            <a:off x="3730625" y="6019800"/>
            <a:ext cx="421480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tr-TR" sz="1600" i="1" dirty="0">
                <a:hlinkClick r:id="rId6"/>
              </a:rPr>
              <a:t>“Game turns moviegoers into Human Joysticks”</a:t>
            </a:r>
            <a:r>
              <a:rPr lang="en-US" altLang="tr-TR" sz="1600" dirty="0">
                <a:hlinkClick r:id="rId6"/>
              </a:rPr>
              <a:t>, </a:t>
            </a:r>
            <a:endParaRPr lang="en-US" altLang="tr-TR" sz="1600" dirty="0"/>
          </a:p>
        </p:txBody>
      </p:sp>
      <p:pic>
        <p:nvPicPr>
          <p:cNvPr id="15362" name="Picture 2" descr="http://www.interactstyle.cz/data/images/products/lidsky-ovladac/images/Pictures_12-11-2012%2032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1960" y="3789040"/>
            <a:ext cx="3289647" cy="2193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7141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p:txBody>
          <a:bodyPr/>
          <a:lstStyle/>
          <a:p>
            <a:r>
              <a:rPr lang="en-US" altLang="tr-TR"/>
              <a:t>Vision in space</a:t>
            </a:r>
          </a:p>
        </p:txBody>
      </p:sp>
      <p:sp>
        <p:nvSpPr>
          <p:cNvPr id="403459" name="Rectangle 3"/>
          <p:cNvSpPr>
            <a:spLocks noGrp="1" noChangeArrowheads="1"/>
          </p:cNvSpPr>
          <p:nvPr>
            <p:ph type="body" idx="1"/>
          </p:nvPr>
        </p:nvSpPr>
        <p:spPr/>
        <p:txBody>
          <a:bodyPr/>
          <a:lstStyle/>
          <a:p>
            <a:endParaRPr lang="tr-TR" altLang="tr-TR"/>
          </a:p>
        </p:txBody>
      </p:sp>
      <p:pic>
        <p:nvPicPr>
          <p:cNvPr id="403462" name="Picture 6" descr="1198865273_31824-1_Sol1369A_WestValley_L257F_b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76350"/>
            <a:ext cx="8534400" cy="2333625"/>
          </a:xfrm>
          <a:prstGeom prst="rect">
            <a:avLst/>
          </a:prstGeom>
          <a:noFill/>
          <a:extLst>
            <a:ext uri="{909E8E84-426E-40DD-AFC4-6F175D3DCCD1}">
              <a14:hiddenFill xmlns:a14="http://schemas.microsoft.com/office/drawing/2010/main">
                <a:solidFill>
                  <a:srgbClr val="FFFFFF"/>
                </a:solidFill>
              </a14:hiddenFill>
            </a:ext>
          </a:extLst>
        </p:spPr>
      </p:pic>
      <p:sp>
        <p:nvSpPr>
          <p:cNvPr id="403463" name="Rectangle 7"/>
          <p:cNvSpPr>
            <a:spLocks noChangeArrowheads="1"/>
          </p:cNvSpPr>
          <p:nvPr/>
        </p:nvSpPr>
        <p:spPr bwMode="auto">
          <a:xfrm>
            <a:off x="685800" y="4365104"/>
            <a:ext cx="8001000" cy="180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r>
              <a:rPr lang="en-US" altLang="tr-TR" dirty="0">
                <a:latin typeface="+mn-lt"/>
              </a:rPr>
              <a:t>Vision systems (JPL) used for several tasks</a:t>
            </a:r>
          </a:p>
          <a:p>
            <a:pPr lvl="1"/>
            <a:r>
              <a:rPr lang="en-US" altLang="tr-TR" dirty="0">
                <a:latin typeface="+mn-lt"/>
              </a:rPr>
              <a:t>Panorama stitching</a:t>
            </a:r>
          </a:p>
          <a:p>
            <a:pPr lvl="1"/>
            <a:r>
              <a:rPr lang="en-US" altLang="tr-TR" dirty="0">
                <a:latin typeface="+mn-lt"/>
              </a:rPr>
              <a:t>3D terrain modeling</a:t>
            </a:r>
          </a:p>
          <a:p>
            <a:pPr lvl="1"/>
            <a:r>
              <a:rPr lang="en-US" altLang="tr-TR" dirty="0">
                <a:latin typeface="+mn-lt"/>
              </a:rPr>
              <a:t>Obstacle detection, position tracking</a:t>
            </a:r>
          </a:p>
          <a:p>
            <a:pPr lvl="1"/>
            <a:r>
              <a:rPr lang="en-US" altLang="tr-TR" dirty="0">
                <a:latin typeface="+mn-lt"/>
              </a:rPr>
              <a:t>For more, read “</a:t>
            </a:r>
            <a:r>
              <a:rPr lang="en-US" altLang="tr-TR" dirty="0">
                <a:latin typeface="+mn-lt"/>
                <a:hlinkClick r:id="rId3"/>
              </a:rPr>
              <a:t>Computer Vision on Mars</a:t>
            </a:r>
            <a:r>
              <a:rPr lang="en-US" altLang="tr-TR" dirty="0">
                <a:latin typeface="+mn-lt"/>
              </a:rPr>
              <a:t>” by </a:t>
            </a:r>
            <a:r>
              <a:rPr lang="en-US" altLang="tr-TR" dirty="0" err="1">
                <a:latin typeface="+mn-lt"/>
              </a:rPr>
              <a:t>Matthies</a:t>
            </a:r>
            <a:r>
              <a:rPr lang="en-US" altLang="tr-TR" dirty="0">
                <a:latin typeface="+mn-lt"/>
              </a:rPr>
              <a:t> et al.</a:t>
            </a:r>
          </a:p>
        </p:txBody>
      </p:sp>
      <p:sp>
        <p:nvSpPr>
          <p:cNvPr id="403464" name="Rectangle 8"/>
          <p:cNvSpPr>
            <a:spLocks noChangeArrowheads="1"/>
          </p:cNvSpPr>
          <p:nvPr/>
        </p:nvSpPr>
        <p:spPr bwMode="auto">
          <a:xfrm>
            <a:off x="838200" y="3609975"/>
            <a:ext cx="7772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tr-TR" sz="1600" dirty="0">
                <a:hlinkClick r:id="rId4"/>
              </a:rPr>
              <a:t>NASA'S Mars Exploration Rover Spirit </a:t>
            </a:r>
            <a:r>
              <a:rPr lang="en-US" altLang="tr-TR" sz="1600" dirty="0"/>
              <a:t>captured this westward view from atop </a:t>
            </a:r>
            <a:br>
              <a:rPr lang="en-US" altLang="tr-TR" sz="1600" dirty="0"/>
            </a:br>
            <a:r>
              <a:rPr lang="en-US" altLang="tr-TR" sz="1600" dirty="0"/>
              <a:t>a low plateau where Spirit spent the closing months of 2007. </a:t>
            </a:r>
          </a:p>
        </p:txBody>
      </p:sp>
    </p:spTree>
    <p:extLst>
      <p:ext uri="{BB962C8B-B14F-4D97-AF65-F5344CB8AC3E}">
        <p14:creationId xmlns:p14="http://schemas.microsoft.com/office/powerpoint/2010/main" val="20634106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altLang="tr-TR"/>
              <a:t>Robotics</a:t>
            </a:r>
          </a:p>
        </p:txBody>
      </p:sp>
      <p:sp>
        <p:nvSpPr>
          <p:cNvPr id="334854" name="AutoShape 6" descr="2_on_1_melee2"/>
          <p:cNvSpPr>
            <a:spLocks noChangeAspect="1" noChangeArrowheads="1"/>
          </p:cNvSpPr>
          <p:nvPr/>
        </p:nvSpPr>
        <p:spPr bwMode="auto">
          <a:xfrm>
            <a:off x="84629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tr-TR"/>
          </a:p>
        </p:txBody>
      </p:sp>
      <p:sp>
        <p:nvSpPr>
          <p:cNvPr id="334856" name="AutoShape 8" descr="2_on_1_melee2"/>
          <p:cNvSpPr>
            <a:spLocks noChangeAspect="1" noChangeArrowheads="1"/>
          </p:cNvSpPr>
          <p:nvPr/>
        </p:nvSpPr>
        <p:spPr bwMode="auto">
          <a:xfrm>
            <a:off x="8462963" y="3281363"/>
            <a:ext cx="296862" cy="296862"/>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tr-TR"/>
          </a:p>
        </p:txBody>
      </p:sp>
      <p:pic>
        <p:nvPicPr>
          <p:cNvPr id="334857" name="Picture 9" descr="2_on_1_melee2">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2763" y="1916832"/>
            <a:ext cx="2483626" cy="1862720"/>
          </a:xfrm>
          <a:prstGeom prst="rect">
            <a:avLst/>
          </a:prstGeom>
          <a:noFill/>
          <a:extLst>
            <a:ext uri="{909E8E84-426E-40DD-AFC4-6F175D3DCCD1}">
              <a14:hiddenFill xmlns:a14="http://schemas.microsoft.com/office/drawing/2010/main">
                <a:solidFill>
                  <a:srgbClr val="FFFFFF"/>
                </a:solidFill>
              </a14:hiddenFill>
            </a:ext>
          </a:extLst>
        </p:spPr>
      </p:pic>
      <p:sp>
        <p:nvSpPr>
          <p:cNvPr id="334858" name="Rectangle 10"/>
          <p:cNvSpPr>
            <a:spLocks noChangeArrowheads="1"/>
          </p:cNvSpPr>
          <p:nvPr/>
        </p:nvSpPr>
        <p:spPr bwMode="auto">
          <a:xfrm>
            <a:off x="5787899" y="6016327"/>
            <a:ext cx="22785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tr-TR" sz="1600" dirty="0" err="1" smtClean="0"/>
              <a:t>Roomba</a:t>
            </a:r>
            <a:r>
              <a:rPr lang="tr-TR" altLang="tr-TR" sz="1600" dirty="0" smtClean="0"/>
              <a:t> </a:t>
            </a:r>
            <a:r>
              <a:rPr lang="tr-TR" altLang="tr-TR" sz="1600" dirty="0" err="1" smtClean="0"/>
              <a:t>Vacuum</a:t>
            </a:r>
            <a:r>
              <a:rPr lang="tr-TR" altLang="tr-TR" sz="1600" dirty="0" smtClean="0"/>
              <a:t> </a:t>
            </a:r>
            <a:r>
              <a:rPr lang="tr-TR" altLang="tr-TR" sz="1600" dirty="0" err="1"/>
              <a:t>C</a:t>
            </a:r>
            <a:r>
              <a:rPr lang="tr-TR" altLang="tr-TR" sz="1600" dirty="0" err="1" smtClean="0"/>
              <a:t>leaner</a:t>
            </a:r>
            <a:endParaRPr lang="en-US" altLang="tr-TR" sz="1600" dirty="0"/>
          </a:p>
          <a:p>
            <a:endParaRPr lang="en-US" altLang="tr-TR" sz="1600" dirty="0">
              <a:latin typeface="Arial" pitchFamily="34" charset="0"/>
            </a:endParaRPr>
          </a:p>
        </p:txBody>
      </p:sp>
      <p:pic>
        <p:nvPicPr>
          <p:cNvPr id="334860" name="Picture 12" descr="Image:NASA Mars Rover.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882775"/>
            <a:ext cx="4029075" cy="3222625"/>
          </a:xfrm>
          <a:prstGeom prst="rect">
            <a:avLst/>
          </a:prstGeom>
          <a:noFill/>
          <a:extLst>
            <a:ext uri="{909E8E84-426E-40DD-AFC4-6F175D3DCCD1}">
              <a14:hiddenFill xmlns:a14="http://schemas.microsoft.com/office/drawing/2010/main">
                <a:solidFill>
                  <a:srgbClr val="FFFFFF"/>
                </a:solidFill>
              </a14:hiddenFill>
            </a:ext>
          </a:extLst>
        </p:spPr>
      </p:pic>
      <p:sp>
        <p:nvSpPr>
          <p:cNvPr id="334861" name="Rectangle 13"/>
          <p:cNvSpPr>
            <a:spLocks noChangeArrowheads="1"/>
          </p:cNvSpPr>
          <p:nvPr/>
        </p:nvSpPr>
        <p:spPr bwMode="auto">
          <a:xfrm>
            <a:off x="457200" y="5257800"/>
            <a:ext cx="36496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tr-TR" sz="1600" dirty="0"/>
              <a:t>NASA’s Mars Spirit Rover</a:t>
            </a:r>
          </a:p>
          <a:p>
            <a:pPr algn="ctr"/>
            <a:r>
              <a:rPr lang="en-US" altLang="tr-TR" sz="1600" dirty="0">
                <a:hlinkClick r:id="rId6"/>
              </a:rPr>
              <a:t>http://en.wikipedia.org/wiki/Spirit_rover</a:t>
            </a:r>
            <a:endParaRPr lang="en-US" altLang="tr-TR" sz="1600" dirty="0"/>
          </a:p>
        </p:txBody>
      </p:sp>
      <p:pic>
        <p:nvPicPr>
          <p:cNvPr id="9" name="Picture 2"/>
          <p:cNvPicPr>
            <a:picLocks noChangeAspect="1" noChangeArrowheads="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44173" y="4122698"/>
            <a:ext cx="2532216" cy="1897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a:spLocks noChangeArrowheads="1"/>
          </p:cNvSpPr>
          <p:nvPr/>
        </p:nvSpPr>
        <p:spPr bwMode="auto">
          <a:xfrm>
            <a:off x="5696347" y="3717032"/>
            <a:ext cx="233203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tr-TR" sz="1600" dirty="0">
                <a:hlinkClick r:id="rId8"/>
              </a:rPr>
              <a:t>http://www.robocup.org/</a:t>
            </a:r>
            <a:endParaRPr lang="en-US" altLang="tr-TR" sz="1600" dirty="0"/>
          </a:p>
          <a:p>
            <a:endParaRPr lang="en-US" altLang="tr-TR" sz="1600" dirty="0">
              <a:latin typeface="Arial" pitchFamily="34" charset="0"/>
            </a:endParaRPr>
          </a:p>
        </p:txBody>
      </p:sp>
    </p:spTree>
    <p:extLst>
      <p:ext uri="{BB962C8B-B14F-4D97-AF65-F5344CB8AC3E}">
        <p14:creationId xmlns:p14="http://schemas.microsoft.com/office/powerpoint/2010/main" val="23091934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altLang="tr-TR"/>
              <a:t>Medical imaging</a:t>
            </a:r>
          </a:p>
        </p:txBody>
      </p:sp>
      <p:pic>
        <p:nvPicPr>
          <p:cNvPr id="340996" name="Picture 4" descr="mybr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16075"/>
            <a:ext cx="350520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3409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788" y="1947863"/>
            <a:ext cx="4494212" cy="285273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sp>
        <p:nvSpPr>
          <p:cNvPr id="340998" name="Rectangle 6"/>
          <p:cNvSpPr>
            <a:spLocks noChangeArrowheads="1"/>
          </p:cNvSpPr>
          <p:nvPr/>
        </p:nvSpPr>
        <p:spPr bwMode="auto">
          <a:xfrm>
            <a:off x="5646777" y="5105400"/>
            <a:ext cx="197477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tr-TR" sz="1600" dirty="0"/>
              <a:t>Image guided surgery</a:t>
            </a:r>
          </a:p>
          <a:p>
            <a:pPr algn="ctr"/>
            <a:r>
              <a:rPr lang="en-US" altLang="tr-TR" sz="1600" dirty="0" err="1">
                <a:hlinkClick r:id="rId4"/>
              </a:rPr>
              <a:t>Grimson</a:t>
            </a:r>
            <a:r>
              <a:rPr lang="en-US" altLang="tr-TR" sz="1600" dirty="0">
                <a:hlinkClick r:id="rId4"/>
              </a:rPr>
              <a:t> et al., MIT</a:t>
            </a:r>
            <a:endParaRPr lang="en-US" altLang="tr-TR" sz="1600" dirty="0"/>
          </a:p>
        </p:txBody>
      </p:sp>
      <p:sp>
        <p:nvSpPr>
          <p:cNvPr id="340999" name="Rectangle 7"/>
          <p:cNvSpPr>
            <a:spLocks noChangeArrowheads="1"/>
          </p:cNvSpPr>
          <p:nvPr/>
        </p:nvSpPr>
        <p:spPr bwMode="auto">
          <a:xfrm>
            <a:off x="1658145" y="5210175"/>
            <a:ext cx="111601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tr-TR" sz="1600" dirty="0"/>
              <a:t>3D imaging</a:t>
            </a:r>
          </a:p>
          <a:p>
            <a:pPr algn="ctr"/>
            <a:r>
              <a:rPr lang="en-US" altLang="tr-TR" sz="1600" dirty="0"/>
              <a:t>MRI, CT</a:t>
            </a:r>
          </a:p>
        </p:txBody>
      </p:sp>
    </p:spTree>
    <p:extLst>
      <p:ext uri="{BB962C8B-B14F-4D97-AF65-F5344CB8AC3E}">
        <p14:creationId xmlns:p14="http://schemas.microsoft.com/office/powerpoint/2010/main" val="30340395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Vision</a:t>
            </a:r>
            <a:r>
              <a:rPr lang="tr-TR" dirty="0" smtClean="0"/>
              <a:t> </a:t>
            </a:r>
            <a:r>
              <a:rPr lang="tr-TR" dirty="0" err="1"/>
              <a:t>and</a:t>
            </a:r>
            <a:r>
              <a:rPr lang="tr-TR" dirty="0"/>
              <a:t> </a:t>
            </a:r>
            <a:r>
              <a:rPr lang="tr-TR" dirty="0" err="1"/>
              <a:t>Other</a:t>
            </a:r>
            <a:r>
              <a:rPr lang="tr-TR" dirty="0"/>
              <a:t> </a:t>
            </a:r>
            <a:r>
              <a:rPr lang="tr-TR" dirty="0" err="1"/>
              <a:t>Fields</a:t>
            </a:r>
            <a:endParaRPr lang="tr-TR" dirty="0"/>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383547438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27572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en-US" altLang="tr-TR" dirty="0"/>
              <a:t>Typical Computer Vision System</a:t>
            </a:r>
            <a:endParaRPr lang="tr-TR" altLang="tr-TR" dirty="0"/>
          </a:p>
        </p:txBody>
      </p:sp>
      <p:sp>
        <p:nvSpPr>
          <p:cNvPr id="8195" name="Rectangle 3"/>
          <p:cNvSpPr>
            <a:spLocks noGrp="1" noChangeArrowheads="1"/>
          </p:cNvSpPr>
          <p:nvPr>
            <p:ph type="body" idx="1"/>
          </p:nvPr>
        </p:nvSpPr>
        <p:spPr>
          <a:xfrm>
            <a:off x="468313" y="2996952"/>
            <a:ext cx="8229600" cy="3157786"/>
          </a:xfrm>
        </p:spPr>
        <p:txBody>
          <a:bodyPr>
            <a:normAutofit/>
          </a:bodyPr>
          <a:lstStyle/>
          <a:p>
            <a:endParaRPr lang="tr-TR" altLang="tr-TR" sz="2800" dirty="0" smtClean="0"/>
          </a:p>
          <a:p>
            <a:r>
              <a:rPr lang="en-US" altLang="tr-TR" sz="2800" dirty="0" smtClean="0"/>
              <a:t>Preprocessing</a:t>
            </a:r>
            <a:r>
              <a:rPr lang="en-US" altLang="tr-TR" sz="2800" dirty="0"/>
              <a:t>: Filtering, Enhancement</a:t>
            </a:r>
          </a:p>
          <a:p>
            <a:r>
              <a:rPr lang="en-US" altLang="tr-TR" sz="2800" dirty="0"/>
              <a:t>Segmentation: images in, boundaries and regions out</a:t>
            </a:r>
          </a:p>
          <a:p>
            <a:r>
              <a:rPr lang="en-US" altLang="tr-TR" sz="2800" dirty="0"/>
              <a:t>Feature extraction: images in; patterns out</a:t>
            </a:r>
          </a:p>
          <a:p>
            <a:r>
              <a:rPr lang="en-US" altLang="tr-TR" sz="2800" dirty="0"/>
              <a:t>Classification: </a:t>
            </a:r>
            <a:r>
              <a:rPr lang="en-US" altLang="tr-TR" sz="2800" dirty="0" smtClean="0"/>
              <a:t>C</a:t>
            </a:r>
            <a:r>
              <a:rPr lang="tr-TR" altLang="tr-TR" sz="2800" dirty="0" smtClean="0"/>
              <a:t>la</a:t>
            </a:r>
            <a:r>
              <a:rPr lang="en-US" altLang="tr-TR" sz="2800" dirty="0" err="1" smtClean="0"/>
              <a:t>ssify</a:t>
            </a:r>
            <a:r>
              <a:rPr lang="en-US" altLang="tr-TR" sz="2800" dirty="0" smtClean="0"/>
              <a:t> </a:t>
            </a:r>
            <a:r>
              <a:rPr lang="en-US" altLang="tr-TR" sz="2800" dirty="0"/>
              <a:t>into one of predetermined classes</a:t>
            </a:r>
            <a:endParaRPr lang="tr-TR" altLang="tr-TR" sz="2800" dirty="0"/>
          </a:p>
        </p:txBody>
      </p:sp>
      <p:sp>
        <p:nvSpPr>
          <p:cNvPr id="8197" name="Text Box 5"/>
          <p:cNvSpPr txBox="1">
            <a:spLocks noChangeArrowheads="1"/>
          </p:cNvSpPr>
          <p:nvPr/>
        </p:nvSpPr>
        <p:spPr bwMode="auto">
          <a:xfrm>
            <a:off x="755650" y="2133600"/>
            <a:ext cx="1655763"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tr-TR"/>
              <a:t>Preprocessing</a:t>
            </a:r>
            <a:endParaRPr lang="tr-TR" altLang="tr-TR"/>
          </a:p>
        </p:txBody>
      </p:sp>
      <p:sp>
        <p:nvSpPr>
          <p:cNvPr id="8198" name="Line 6"/>
          <p:cNvSpPr>
            <a:spLocks noChangeShapeType="1"/>
          </p:cNvSpPr>
          <p:nvPr/>
        </p:nvSpPr>
        <p:spPr bwMode="auto">
          <a:xfrm>
            <a:off x="2411413" y="2349500"/>
            <a:ext cx="3603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8199" name="Text Box 7"/>
          <p:cNvSpPr txBox="1">
            <a:spLocks noChangeArrowheads="1"/>
          </p:cNvSpPr>
          <p:nvPr/>
        </p:nvSpPr>
        <p:spPr bwMode="auto">
          <a:xfrm>
            <a:off x="2771775" y="2133600"/>
            <a:ext cx="1655763"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tr-TR"/>
              <a:t>Segmentation</a:t>
            </a:r>
            <a:endParaRPr lang="tr-TR" altLang="tr-TR"/>
          </a:p>
        </p:txBody>
      </p:sp>
      <p:sp>
        <p:nvSpPr>
          <p:cNvPr id="8200" name="Text Box 8"/>
          <p:cNvSpPr txBox="1">
            <a:spLocks noChangeArrowheads="1"/>
          </p:cNvSpPr>
          <p:nvPr/>
        </p:nvSpPr>
        <p:spPr bwMode="auto">
          <a:xfrm>
            <a:off x="4716463" y="1989138"/>
            <a:ext cx="1225550" cy="7889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tr-TR"/>
              <a:t>Feature</a:t>
            </a:r>
          </a:p>
          <a:p>
            <a:pPr algn="ctr">
              <a:spcBef>
                <a:spcPct val="50000"/>
              </a:spcBef>
            </a:pPr>
            <a:r>
              <a:rPr lang="en-US" altLang="tr-TR"/>
              <a:t>Extraction</a:t>
            </a:r>
            <a:endParaRPr lang="tr-TR" altLang="tr-TR"/>
          </a:p>
        </p:txBody>
      </p:sp>
      <p:sp>
        <p:nvSpPr>
          <p:cNvPr id="8201" name="Text Box 9"/>
          <p:cNvSpPr txBox="1">
            <a:spLocks noChangeArrowheads="1"/>
          </p:cNvSpPr>
          <p:nvPr/>
        </p:nvSpPr>
        <p:spPr bwMode="auto">
          <a:xfrm>
            <a:off x="6227763" y="2205038"/>
            <a:ext cx="1655762" cy="376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tr-TR" dirty="0"/>
              <a:t>Classification</a:t>
            </a:r>
            <a:endParaRPr lang="tr-TR" altLang="tr-TR" dirty="0"/>
          </a:p>
        </p:txBody>
      </p:sp>
      <p:sp>
        <p:nvSpPr>
          <p:cNvPr id="8202" name="Line 10"/>
          <p:cNvSpPr>
            <a:spLocks noChangeShapeType="1"/>
          </p:cNvSpPr>
          <p:nvPr/>
        </p:nvSpPr>
        <p:spPr bwMode="auto">
          <a:xfrm>
            <a:off x="4427538" y="2276475"/>
            <a:ext cx="2889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8203" name="Line 11"/>
          <p:cNvSpPr>
            <a:spLocks noChangeShapeType="1"/>
          </p:cNvSpPr>
          <p:nvPr/>
        </p:nvSpPr>
        <p:spPr bwMode="auto">
          <a:xfrm>
            <a:off x="5940425" y="2349500"/>
            <a:ext cx="2873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8204" name="Line 12"/>
          <p:cNvSpPr>
            <a:spLocks noChangeShapeType="1"/>
          </p:cNvSpPr>
          <p:nvPr/>
        </p:nvSpPr>
        <p:spPr bwMode="auto">
          <a:xfrm>
            <a:off x="539750" y="2276475"/>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8205" name="Line 13"/>
          <p:cNvSpPr>
            <a:spLocks noChangeShapeType="1"/>
          </p:cNvSpPr>
          <p:nvPr/>
        </p:nvSpPr>
        <p:spPr bwMode="auto">
          <a:xfrm>
            <a:off x="7885113" y="2349500"/>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tr-TR"/>
          </a:p>
        </p:txBody>
      </p:sp>
      <p:sp>
        <p:nvSpPr>
          <p:cNvPr id="8206" name="Text Box 14"/>
          <p:cNvSpPr txBox="1">
            <a:spLocks noChangeArrowheads="1"/>
          </p:cNvSpPr>
          <p:nvPr/>
        </p:nvSpPr>
        <p:spPr bwMode="auto">
          <a:xfrm>
            <a:off x="179388" y="1628775"/>
            <a:ext cx="755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a:solidFill>
                  <a:srgbClr val="660033"/>
                </a:solidFill>
              </a:rPr>
              <a:t>img</a:t>
            </a:r>
            <a:endParaRPr lang="tr-TR" altLang="tr-TR">
              <a:solidFill>
                <a:srgbClr val="660033"/>
              </a:solidFill>
            </a:endParaRPr>
          </a:p>
        </p:txBody>
      </p:sp>
      <p:sp>
        <p:nvSpPr>
          <p:cNvPr id="8207" name="Text Box 15"/>
          <p:cNvSpPr txBox="1">
            <a:spLocks noChangeArrowheads="1"/>
          </p:cNvSpPr>
          <p:nvPr/>
        </p:nvSpPr>
        <p:spPr bwMode="auto">
          <a:xfrm>
            <a:off x="2195513" y="1700213"/>
            <a:ext cx="755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a:solidFill>
                  <a:srgbClr val="660033"/>
                </a:solidFill>
              </a:rPr>
              <a:t>img</a:t>
            </a:r>
            <a:endParaRPr lang="tr-TR" altLang="tr-TR">
              <a:solidFill>
                <a:srgbClr val="660033"/>
              </a:solidFill>
            </a:endParaRPr>
          </a:p>
        </p:txBody>
      </p:sp>
      <p:sp>
        <p:nvSpPr>
          <p:cNvPr id="8208" name="Text Box 16"/>
          <p:cNvSpPr txBox="1">
            <a:spLocks noChangeArrowheads="1"/>
          </p:cNvSpPr>
          <p:nvPr/>
        </p:nvSpPr>
        <p:spPr bwMode="auto">
          <a:xfrm>
            <a:off x="3924300" y="1412875"/>
            <a:ext cx="15113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tr-TR">
                <a:solidFill>
                  <a:srgbClr val="660033"/>
                </a:solidFill>
              </a:rPr>
              <a:t>boundaries</a:t>
            </a:r>
          </a:p>
          <a:p>
            <a:r>
              <a:rPr lang="en-US" altLang="tr-TR">
                <a:solidFill>
                  <a:srgbClr val="660033"/>
                </a:solidFill>
              </a:rPr>
              <a:t>regions</a:t>
            </a:r>
            <a:endParaRPr lang="tr-TR" altLang="tr-TR">
              <a:solidFill>
                <a:srgbClr val="660033"/>
              </a:solidFill>
            </a:endParaRPr>
          </a:p>
        </p:txBody>
      </p:sp>
      <p:sp>
        <p:nvSpPr>
          <p:cNvPr id="8209" name="Text Box 17"/>
          <p:cNvSpPr txBox="1">
            <a:spLocks noChangeArrowheads="1"/>
          </p:cNvSpPr>
          <p:nvPr/>
        </p:nvSpPr>
        <p:spPr bwMode="auto">
          <a:xfrm>
            <a:off x="5724525" y="1341438"/>
            <a:ext cx="895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tr-TR">
                <a:solidFill>
                  <a:srgbClr val="660033"/>
                </a:solidFill>
              </a:rPr>
              <a:t>feature</a:t>
            </a:r>
          </a:p>
          <a:p>
            <a:r>
              <a:rPr lang="en-US" altLang="tr-TR">
                <a:solidFill>
                  <a:srgbClr val="660033"/>
                </a:solidFill>
              </a:rPr>
              <a:t>vector</a:t>
            </a:r>
            <a:endParaRPr lang="tr-TR" altLang="tr-TR">
              <a:solidFill>
                <a:srgbClr val="660033"/>
              </a:solidFill>
            </a:endParaRPr>
          </a:p>
        </p:txBody>
      </p:sp>
      <p:sp>
        <p:nvSpPr>
          <p:cNvPr id="8210" name="Text Box 18"/>
          <p:cNvSpPr txBox="1">
            <a:spLocks noChangeArrowheads="1"/>
          </p:cNvSpPr>
          <p:nvPr/>
        </p:nvSpPr>
        <p:spPr bwMode="auto">
          <a:xfrm>
            <a:off x="7812088" y="1700213"/>
            <a:ext cx="720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tr-TR">
                <a:solidFill>
                  <a:srgbClr val="660033"/>
                </a:solidFill>
              </a:rPr>
              <a:t>class</a:t>
            </a:r>
            <a:endParaRPr lang="tr-TR" altLang="tr-TR">
              <a:solidFill>
                <a:srgbClr val="660033"/>
              </a:solidFill>
            </a:endParaRPr>
          </a:p>
        </p:txBody>
      </p:sp>
    </p:spTree>
    <p:extLst>
      <p:ext uri="{BB962C8B-B14F-4D97-AF65-F5344CB8AC3E}">
        <p14:creationId xmlns:p14="http://schemas.microsoft.com/office/powerpoint/2010/main" val="19725021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Does</a:t>
            </a:r>
            <a:r>
              <a:rPr lang="tr-TR" dirty="0" smtClean="0"/>
              <a:t> </a:t>
            </a:r>
            <a:r>
              <a:rPr lang="tr-TR" dirty="0" err="1"/>
              <a:t>It</a:t>
            </a:r>
            <a:r>
              <a:rPr lang="tr-TR" dirty="0"/>
              <a:t> </a:t>
            </a:r>
            <a:r>
              <a:rPr lang="tr-TR" dirty="0" err="1"/>
              <a:t>Work</a:t>
            </a:r>
            <a:r>
              <a:rPr lang="tr-TR" dirty="0"/>
              <a:t>?</a:t>
            </a:r>
          </a:p>
        </p:txBody>
      </p:sp>
      <p:sp>
        <p:nvSpPr>
          <p:cNvPr id="3" name="İçerik Yer Tutucusu 2"/>
          <p:cNvSpPr>
            <a:spLocks noGrp="1"/>
          </p:cNvSpPr>
          <p:nvPr>
            <p:ph idx="1"/>
          </p:nvPr>
        </p:nvSpPr>
        <p:spPr/>
        <p:txBody>
          <a:bodyPr>
            <a:normAutofit fontScale="92500" lnSpcReduction="20000"/>
          </a:bodyPr>
          <a:lstStyle/>
          <a:p>
            <a:r>
              <a:rPr lang="en-US" dirty="0" smtClean="0"/>
              <a:t>Situation </a:t>
            </a:r>
            <a:r>
              <a:rPr lang="en-US" dirty="0"/>
              <a:t>much the same as AI</a:t>
            </a:r>
            <a:r>
              <a:rPr lang="en-US" dirty="0" smtClean="0"/>
              <a:t>:</a:t>
            </a:r>
            <a:endParaRPr lang="tr-TR" dirty="0" smtClean="0"/>
          </a:p>
          <a:p>
            <a:pPr lvl="1"/>
            <a:r>
              <a:rPr lang="en-US" dirty="0" smtClean="0"/>
              <a:t>Some </a:t>
            </a:r>
            <a:r>
              <a:rPr lang="en-US" dirty="0"/>
              <a:t>fundamental algorithms</a:t>
            </a:r>
          </a:p>
          <a:p>
            <a:pPr lvl="1"/>
            <a:r>
              <a:rPr lang="en-US" dirty="0"/>
              <a:t>Large collection of hacks / heuristics</a:t>
            </a:r>
          </a:p>
          <a:p>
            <a:pPr lvl="1"/>
            <a:r>
              <a:rPr lang="en-US" dirty="0"/>
              <a:t>Continuous progress: more success than you might think!</a:t>
            </a:r>
          </a:p>
          <a:p>
            <a:endParaRPr lang="tr-TR" dirty="0"/>
          </a:p>
          <a:p>
            <a:r>
              <a:rPr lang="en-US" dirty="0"/>
              <a:t>Vision is hard</a:t>
            </a:r>
            <a:r>
              <a:rPr lang="en-US" dirty="0" smtClean="0"/>
              <a:t>!</a:t>
            </a:r>
            <a:endParaRPr lang="tr-TR" dirty="0" smtClean="0"/>
          </a:p>
          <a:p>
            <a:pPr lvl="1"/>
            <a:r>
              <a:rPr lang="en-US" dirty="0" smtClean="0"/>
              <a:t>Especially </a:t>
            </a:r>
            <a:r>
              <a:rPr lang="en-US" dirty="0"/>
              <a:t>at high level, physiology unknown</a:t>
            </a:r>
          </a:p>
          <a:p>
            <a:pPr lvl="1"/>
            <a:r>
              <a:rPr lang="en-US" dirty="0"/>
              <a:t>Requires integrating many different methods</a:t>
            </a:r>
          </a:p>
          <a:p>
            <a:pPr lvl="1"/>
            <a:r>
              <a:rPr lang="en-US" dirty="0"/>
              <a:t>Requires reasoning and understanding</a:t>
            </a:r>
            <a:r>
              <a:rPr lang="en-US" dirty="0" smtClean="0"/>
              <a:t>:</a:t>
            </a:r>
            <a:r>
              <a:rPr lang="tr-TR" dirty="0" smtClean="0"/>
              <a:t> </a:t>
            </a:r>
          </a:p>
          <a:p>
            <a:pPr marL="457200" lvl="1" indent="0">
              <a:buNone/>
            </a:pPr>
            <a:r>
              <a:rPr lang="tr-TR" dirty="0"/>
              <a:t>	</a:t>
            </a:r>
            <a:r>
              <a:rPr lang="tr-TR" dirty="0" smtClean="0"/>
              <a:t>		</a:t>
            </a:r>
            <a:r>
              <a:rPr lang="en-US" dirty="0" smtClean="0"/>
              <a:t>“</a:t>
            </a:r>
            <a:r>
              <a:rPr lang="en-US" dirty="0"/>
              <a:t>AI completeness”</a:t>
            </a:r>
          </a:p>
          <a:p>
            <a:endParaRPr lang="tr-TR" dirty="0"/>
          </a:p>
          <a:p>
            <a:endParaRPr lang="tr-TR" dirty="0"/>
          </a:p>
        </p:txBody>
      </p:sp>
    </p:spTree>
    <p:extLst>
      <p:ext uri="{BB962C8B-B14F-4D97-AF65-F5344CB8AC3E}">
        <p14:creationId xmlns:p14="http://schemas.microsoft.com/office/powerpoint/2010/main" val="17786172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Why</a:t>
            </a:r>
            <a:r>
              <a:rPr lang="tr-TR" dirty="0" smtClean="0"/>
              <a:t> </a:t>
            </a:r>
            <a:r>
              <a:rPr lang="tr-TR" dirty="0" err="1" smtClean="0"/>
              <a:t>vision</a:t>
            </a:r>
            <a:r>
              <a:rPr lang="tr-TR" dirty="0" smtClean="0"/>
              <a:t> is hard?</a:t>
            </a:r>
            <a:endParaRPr lang="tr-TR" dirty="0"/>
          </a:p>
        </p:txBody>
      </p:sp>
      <p:sp>
        <p:nvSpPr>
          <p:cNvPr id="3" name="İçerik Yer Tutucusu 2"/>
          <p:cNvSpPr>
            <a:spLocks noGrp="1"/>
          </p:cNvSpPr>
          <p:nvPr>
            <p:ph idx="1"/>
          </p:nvPr>
        </p:nvSpPr>
        <p:spPr/>
        <p:txBody>
          <a:bodyPr/>
          <a:lstStyle/>
          <a:p>
            <a:pPr marL="0" indent="0">
              <a:lnSpc>
                <a:spcPct val="90000"/>
              </a:lnSpc>
              <a:buNone/>
            </a:pPr>
            <a:r>
              <a:rPr lang="en-US" altLang="tr-TR" sz="2400" dirty="0" smtClean="0"/>
              <a:t>Can computers match (or beat) </a:t>
            </a:r>
            <a:endParaRPr lang="tr-TR" altLang="tr-TR" sz="2400" dirty="0" smtClean="0"/>
          </a:p>
          <a:p>
            <a:pPr marL="0" indent="0">
              <a:lnSpc>
                <a:spcPct val="90000"/>
              </a:lnSpc>
              <a:buNone/>
            </a:pPr>
            <a:r>
              <a:rPr lang="en-US" altLang="tr-TR" sz="2400" dirty="0" smtClean="0"/>
              <a:t>human vision?</a:t>
            </a:r>
            <a:endParaRPr lang="tr-TR" altLang="tr-TR" sz="2400" dirty="0" smtClean="0"/>
          </a:p>
          <a:p>
            <a:pPr>
              <a:lnSpc>
                <a:spcPct val="90000"/>
              </a:lnSpc>
            </a:pPr>
            <a:endParaRPr lang="tr-TR" altLang="tr-TR" sz="2400" dirty="0"/>
          </a:p>
          <a:p>
            <a:pPr>
              <a:lnSpc>
                <a:spcPct val="90000"/>
              </a:lnSpc>
            </a:pPr>
            <a:r>
              <a:rPr lang="en-US" altLang="tr-TR" sz="2400" dirty="0" smtClean="0"/>
              <a:t>Yes and no (but mostly no!)</a:t>
            </a:r>
          </a:p>
          <a:p>
            <a:pPr lvl="1">
              <a:lnSpc>
                <a:spcPct val="90000"/>
              </a:lnSpc>
            </a:pPr>
            <a:r>
              <a:rPr lang="en-US" altLang="tr-TR" sz="1800" dirty="0" smtClean="0"/>
              <a:t>humans are much better at “hard” things</a:t>
            </a:r>
          </a:p>
          <a:p>
            <a:pPr lvl="1">
              <a:lnSpc>
                <a:spcPct val="90000"/>
              </a:lnSpc>
            </a:pPr>
            <a:r>
              <a:rPr lang="en-US" altLang="tr-TR" sz="1800" dirty="0" smtClean="0"/>
              <a:t>computers can be better at “easy” things</a:t>
            </a:r>
          </a:p>
          <a:p>
            <a:endParaRPr lang="tr-TR" dirty="0"/>
          </a:p>
        </p:txBody>
      </p:sp>
      <p:pic>
        <p:nvPicPr>
          <p:cNvPr id="4" name="Picture 6" descr="U1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1670297"/>
            <a:ext cx="3360738" cy="450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4629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Information </a:t>
            </a:r>
            <a:r>
              <a:rPr lang="tr-TR" dirty="0" err="1" smtClean="0"/>
              <a:t>Sharing</a:t>
            </a:r>
            <a:endParaRPr lang="tr-TR" dirty="0"/>
          </a:p>
        </p:txBody>
      </p:sp>
      <p:sp>
        <p:nvSpPr>
          <p:cNvPr id="3" name="İçerik Yer Tutucusu 2"/>
          <p:cNvSpPr>
            <a:spLocks noGrp="1"/>
          </p:cNvSpPr>
          <p:nvPr>
            <p:ph idx="1"/>
          </p:nvPr>
        </p:nvSpPr>
        <p:spPr/>
        <p:txBody>
          <a:bodyPr/>
          <a:lstStyle/>
          <a:p>
            <a:r>
              <a:rPr lang="tr-TR" dirty="0" err="1" smtClean="0"/>
              <a:t>Log</a:t>
            </a:r>
            <a:r>
              <a:rPr lang="tr-TR" dirty="0" smtClean="0"/>
              <a:t> in </a:t>
            </a:r>
            <a:r>
              <a:rPr lang="tr-TR" dirty="0" err="1" smtClean="0"/>
              <a:t>with</a:t>
            </a:r>
            <a:r>
              <a:rPr lang="tr-TR" dirty="0" smtClean="0"/>
              <a:t> «Öğrenci» </a:t>
            </a:r>
            <a:r>
              <a:rPr lang="tr-TR" dirty="0" err="1" smtClean="0"/>
              <a:t>option</a:t>
            </a:r>
            <a:endParaRPr lang="tr-TR" dirty="0" smtClean="0"/>
          </a:p>
          <a:p>
            <a:pPr marL="0" indent="0">
              <a:buNone/>
            </a:pPr>
            <a:r>
              <a:rPr lang="tr-TR" dirty="0"/>
              <a:t>	</a:t>
            </a:r>
            <a:r>
              <a:rPr lang="tr-TR" dirty="0" smtClean="0"/>
              <a:t>https://ukey.uludag.edu.tr/Home</a:t>
            </a:r>
            <a:endParaRPr lang="tr-TR" dirty="0"/>
          </a:p>
        </p:txBody>
      </p:sp>
    </p:spTree>
    <p:extLst>
      <p:ext uri="{BB962C8B-B14F-4D97-AF65-F5344CB8AC3E}">
        <p14:creationId xmlns:p14="http://schemas.microsoft.com/office/powerpoint/2010/main" val="38655271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Why</a:t>
            </a:r>
            <a:r>
              <a:rPr lang="tr-TR" dirty="0" smtClean="0"/>
              <a:t> </a:t>
            </a:r>
            <a:r>
              <a:rPr lang="tr-TR" dirty="0" err="1" smtClean="0"/>
              <a:t>vision</a:t>
            </a:r>
            <a:r>
              <a:rPr lang="tr-TR" dirty="0" smtClean="0"/>
              <a:t> is hard?</a:t>
            </a:r>
            <a:endParaRPr lang="tr-TR" dirty="0"/>
          </a:p>
        </p:txBody>
      </p:sp>
      <p:sp>
        <p:nvSpPr>
          <p:cNvPr id="3" name="İçerik Yer Tutucusu 2"/>
          <p:cNvSpPr>
            <a:spLocks noGrp="1"/>
          </p:cNvSpPr>
          <p:nvPr>
            <p:ph idx="1"/>
          </p:nvPr>
        </p:nvSpPr>
        <p:spPr>
          <a:xfrm>
            <a:off x="457200" y="1600200"/>
            <a:ext cx="8507288" cy="4525963"/>
          </a:xfrm>
        </p:spPr>
        <p:txBody>
          <a:bodyPr/>
          <a:lstStyle/>
          <a:p>
            <a:pPr marL="0" indent="0">
              <a:buNone/>
            </a:pPr>
            <a:r>
              <a:rPr lang="en-US" altLang="tr-TR" dirty="0" smtClean="0">
                <a:ea typeface="ＭＳ Ｐゴシック" pitchFamily="34" charset="-128"/>
              </a:rPr>
              <a:t>Some things have strong variations in appearance</a:t>
            </a:r>
            <a:endParaRPr lang="tr-TR" dirty="0"/>
          </a:p>
        </p:txBody>
      </p:sp>
      <p:pic>
        <p:nvPicPr>
          <p:cNvPr id="4" name="Picture 3" descr="chair"/>
          <p:cNvPicPr>
            <a:picLocks noChangeAspect="1" noChangeArrowheads="1"/>
          </p:cNvPicPr>
          <p:nvPr/>
        </p:nvPicPr>
        <p:blipFill>
          <a:blip r:embed="rId2" cstate="print">
            <a:extLst>
              <a:ext uri="{28A0092B-C50C-407E-A947-70E740481C1C}">
                <a14:useLocalDpi xmlns:a14="http://schemas.microsoft.com/office/drawing/2010/main" val="0"/>
              </a:ext>
            </a:extLst>
          </a:blip>
          <a:srcRect l="8571" t="3438" r="8571"/>
          <a:stretch>
            <a:fillRect/>
          </a:stretch>
        </p:blipFill>
        <p:spPr bwMode="auto">
          <a:xfrm>
            <a:off x="3370312" y="2669668"/>
            <a:ext cx="1701760" cy="1647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hair"/>
          <p:cNvPicPr>
            <a:picLocks noChangeAspect="1" noChangeArrowheads="1"/>
          </p:cNvPicPr>
          <p:nvPr/>
        </p:nvPicPr>
        <p:blipFill>
          <a:blip r:embed="rId3">
            <a:extLst>
              <a:ext uri="{28A0092B-C50C-407E-A947-70E740481C1C}">
                <a14:useLocalDpi xmlns:a14="http://schemas.microsoft.com/office/drawing/2010/main" val="0"/>
              </a:ext>
            </a:extLst>
          </a:blip>
          <a:srcRect t="10989" b="9891"/>
          <a:stretch>
            <a:fillRect/>
          </a:stretch>
        </p:blipFill>
        <p:spPr bwMode="auto">
          <a:xfrm>
            <a:off x="592956" y="4463929"/>
            <a:ext cx="1380316" cy="1758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splash-chai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4317" y="2484265"/>
            <a:ext cx="2446280" cy="170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eamesloungecha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2546092"/>
            <a:ext cx="1668670" cy="182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Wagner in Leisu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9208" y="4679065"/>
            <a:ext cx="2382464" cy="1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Bertoia"/>
          <p:cNvPicPr>
            <a:picLocks noChangeAspect="1" noChangeArrowheads="1"/>
          </p:cNvPicPr>
          <p:nvPr/>
        </p:nvPicPr>
        <p:blipFill>
          <a:blip r:embed="rId7">
            <a:extLst>
              <a:ext uri="{28A0092B-C50C-407E-A947-70E740481C1C}">
                <a14:useLocalDpi xmlns:a14="http://schemas.microsoft.com/office/drawing/2010/main" val="0"/>
              </a:ext>
            </a:extLst>
          </a:blip>
          <a:srcRect l="49181" t="11476" b="14754"/>
          <a:stretch>
            <a:fillRect/>
          </a:stretch>
        </p:blipFill>
        <p:spPr bwMode="auto">
          <a:xfrm>
            <a:off x="6648610" y="4356388"/>
            <a:ext cx="1928661" cy="1866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76733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Why</a:t>
            </a:r>
            <a:r>
              <a:rPr lang="tr-TR" dirty="0" smtClean="0"/>
              <a:t> </a:t>
            </a:r>
            <a:r>
              <a:rPr lang="tr-TR" dirty="0" err="1" smtClean="0"/>
              <a:t>vision</a:t>
            </a:r>
            <a:r>
              <a:rPr lang="tr-TR" dirty="0" smtClean="0"/>
              <a:t> is hard?</a:t>
            </a:r>
            <a:endParaRPr lang="tr-TR" dirty="0"/>
          </a:p>
        </p:txBody>
      </p:sp>
      <p:sp>
        <p:nvSpPr>
          <p:cNvPr id="3" name="İçerik Yer Tutucusu 2"/>
          <p:cNvSpPr>
            <a:spLocks noGrp="1"/>
          </p:cNvSpPr>
          <p:nvPr>
            <p:ph idx="1"/>
          </p:nvPr>
        </p:nvSpPr>
        <p:spPr/>
        <p:txBody>
          <a:bodyPr/>
          <a:lstStyle/>
          <a:p>
            <a:r>
              <a:rPr lang="tr-TR" dirty="0" err="1" smtClean="0"/>
              <a:t>Assumptions</a:t>
            </a:r>
            <a:r>
              <a:rPr lang="tr-TR" dirty="0" smtClean="0"/>
              <a:t> can be </a:t>
            </a:r>
            <a:r>
              <a:rPr lang="tr-TR" dirty="0" err="1" smtClean="0"/>
              <a:t>wrong</a:t>
            </a:r>
            <a:endParaRPr lang="tr-TR"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636912"/>
            <a:ext cx="4590434"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5870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Why</a:t>
            </a:r>
            <a:r>
              <a:rPr lang="tr-TR" dirty="0" smtClean="0"/>
              <a:t> </a:t>
            </a:r>
            <a:r>
              <a:rPr lang="tr-TR" dirty="0" err="1" smtClean="0"/>
              <a:t>vision</a:t>
            </a:r>
            <a:r>
              <a:rPr lang="tr-TR" dirty="0" smtClean="0"/>
              <a:t> is hard?</a:t>
            </a:r>
            <a:endParaRPr lang="tr-TR" dirty="0"/>
          </a:p>
        </p:txBody>
      </p:sp>
      <p:sp>
        <p:nvSpPr>
          <p:cNvPr id="3" name="İçerik Yer Tutucusu 2"/>
          <p:cNvSpPr>
            <a:spLocks noGrp="1"/>
          </p:cNvSpPr>
          <p:nvPr>
            <p:ph idx="1"/>
          </p:nvPr>
        </p:nvSpPr>
        <p:spPr/>
        <p:txBody>
          <a:bodyPr/>
          <a:lstStyle/>
          <a:p>
            <a:endParaRPr lang="tr-TR"/>
          </a:p>
        </p:txBody>
      </p:sp>
      <p:pic>
        <p:nvPicPr>
          <p:cNvPr id="4" name="Picture 5" descr="rotsna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671904"/>
            <a:ext cx="6567264" cy="492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1084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Computer</a:t>
            </a:r>
            <a:r>
              <a:rPr lang="tr-TR" dirty="0" smtClean="0"/>
              <a:t> </a:t>
            </a:r>
            <a:r>
              <a:rPr lang="tr-TR" dirty="0" err="1"/>
              <a:t>and</a:t>
            </a:r>
            <a:r>
              <a:rPr lang="tr-TR" dirty="0"/>
              <a:t> Human </a:t>
            </a:r>
            <a:r>
              <a:rPr lang="tr-TR" dirty="0" err="1"/>
              <a:t>Vision</a:t>
            </a:r>
            <a:endParaRPr lang="tr-TR" dirty="0"/>
          </a:p>
        </p:txBody>
      </p:sp>
      <p:sp>
        <p:nvSpPr>
          <p:cNvPr id="3" name="İçerik Yer Tutucusu 2"/>
          <p:cNvSpPr>
            <a:spLocks noGrp="1"/>
          </p:cNvSpPr>
          <p:nvPr>
            <p:ph idx="1"/>
          </p:nvPr>
        </p:nvSpPr>
        <p:spPr/>
        <p:txBody>
          <a:bodyPr/>
          <a:lstStyle/>
          <a:p>
            <a:r>
              <a:rPr lang="en-US" dirty="0" smtClean="0"/>
              <a:t>Emulating </a:t>
            </a:r>
            <a:r>
              <a:rPr lang="en-US" dirty="0"/>
              <a:t>effects of human vision</a:t>
            </a:r>
          </a:p>
          <a:p>
            <a:r>
              <a:rPr lang="en-US" dirty="0"/>
              <a:t>Understanding physiology of human vision</a:t>
            </a:r>
          </a:p>
          <a:p>
            <a:r>
              <a:rPr lang="en-US" dirty="0"/>
              <a:t>Analogues of human vision </a:t>
            </a:r>
            <a:r>
              <a:rPr lang="en-US" dirty="0" smtClean="0"/>
              <a:t>at</a:t>
            </a:r>
            <a:r>
              <a:rPr lang="tr-TR" dirty="0" smtClean="0"/>
              <a:t> </a:t>
            </a:r>
            <a:r>
              <a:rPr lang="en-US" dirty="0" smtClean="0"/>
              <a:t>low</a:t>
            </a:r>
            <a:r>
              <a:rPr lang="en-US" dirty="0"/>
              <a:t>, mid, and high levels</a:t>
            </a:r>
          </a:p>
          <a:p>
            <a:endParaRPr lang="tr-TR" dirty="0"/>
          </a:p>
        </p:txBody>
      </p:sp>
    </p:spTree>
    <p:extLst>
      <p:ext uri="{BB962C8B-B14F-4D97-AF65-F5344CB8AC3E}">
        <p14:creationId xmlns:p14="http://schemas.microsoft.com/office/powerpoint/2010/main" val="22353019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smtClean="0"/>
              <a:t>Image </a:t>
            </a:r>
            <a:r>
              <a:rPr lang="tr-TR" dirty="0" err="1"/>
              <a:t>Formation</a:t>
            </a:r>
            <a:endParaRPr lang="tr-TR" dirty="0"/>
          </a:p>
        </p:txBody>
      </p:sp>
      <p:sp>
        <p:nvSpPr>
          <p:cNvPr id="3" name="İçerik Yer Tutucusu 2"/>
          <p:cNvSpPr>
            <a:spLocks noGrp="1"/>
          </p:cNvSpPr>
          <p:nvPr>
            <p:ph idx="1"/>
          </p:nvPr>
        </p:nvSpPr>
        <p:spPr>
          <a:xfrm>
            <a:off x="457200" y="1600200"/>
            <a:ext cx="4735409" cy="4525963"/>
          </a:xfrm>
        </p:spPr>
        <p:txBody>
          <a:bodyPr>
            <a:normAutofit fontScale="92500"/>
          </a:bodyPr>
          <a:lstStyle/>
          <a:p>
            <a:r>
              <a:rPr lang="en-US" dirty="0" smtClean="0"/>
              <a:t>Human</a:t>
            </a:r>
            <a:r>
              <a:rPr lang="en-US" dirty="0"/>
              <a:t>: lens forms image on retina</a:t>
            </a:r>
            <a:r>
              <a:rPr lang="en-US" dirty="0" smtClean="0"/>
              <a:t>,</a:t>
            </a:r>
            <a:r>
              <a:rPr lang="tr-TR" dirty="0" smtClean="0"/>
              <a:t> </a:t>
            </a:r>
            <a:r>
              <a:rPr lang="en-US" dirty="0" smtClean="0"/>
              <a:t>sensors </a:t>
            </a:r>
            <a:r>
              <a:rPr lang="en-US" dirty="0"/>
              <a:t>(rods and cones) respond to </a:t>
            </a:r>
            <a:r>
              <a:rPr lang="en-US" dirty="0" smtClean="0"/>
              <a:t>light</a:t>
            </a:r>
            <a:endParaRPr lang="tr-TR" dirty="0" smtClean="0"/>
          </a:p>
          <a:p>
            <a:endParaRPr lang="tr-TR" dirty="0"/>
          </a:p>
          <a:p>
            <a:endParaRPr lang="tr-TR" dirty="0"/>
          </a:p>
          <a:p>
            <a:r>
              <a:rPr lang="en-US" dirty="0" smtClean="0"/>
              <a:t>Computer</a:t>
            </a:r>
            <a:r>
              <a:rPr lang="en-US" dirty="0"/>
              <a:t>: lens system forms image</a:t>
            </a:r>
            <a:r>
              <a:rPr lang="en-US" dirty="0" smtClean="0"/>
              <a:t>,</a:t>
            </a:r>
            <a:r>
              <a:rPr lang="tr-TR" dirty="0" smtClean="0"/>
              <a:t> </a:t>
            </a:r>
            <a:r>
              <a:rPr lang="en-US" dirty="0" smtClean="0"/>
              <a:t>sensors </a:t>
            </a:r>
            <a:r>
              <a:rPr lang="en-US" dirty="0"/>
              <a:t>(CCD, CMOS) respond to light</a:t>
            </a:r>
          </a:p>
          <a:p>
            <a:endParaRPr lang="en-US" dirty="0"/>
          </a:p>
          <a:p>
            <a:endParaRPr lang="tr-TR" dirty="0"/>
          </a:p>
        </p:txBody>
      </p:sp>
      <p:pic>
        <p:nvPicPr>
          <p:cNvPr id="5122"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92608" y="3981818"/>
            <a:ext cx="3673913" cy="2615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5190393" y="1412776"/>
            <a:ext cx="3676129"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13679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Low</a:t>
            </a:r>
            <a:r>
              <a:rPr lang="tr-TR" dirty="0" smtClean="0"/>
              <a:t>-Level </a:t>
            </a:r>
            <a:r>
              <a:rPr lang="tr-TR" dirty="0" err="1"/>
              <a:t>or</a:t>
            </a:r>
            <a:r>
              <a:rPr lang="tr-TR" dirty="0"/>
              <a:t> “</a:t>
            </a:r>
            <a:r>
              <a:rPr lang="tr-TR" dirty="0" err="1"/>
              <a:t>Early</a:t>
            </a:r>
            <a:r>
              <a:rPr lang="tr-TR" dirty="0"/>
              <a:t>” </a:t>
            </a:r>
            <a:r>
              <a:rPr lang="tr-TR" dirty="0" err="1"/>
              <a:t>Vision</a:t>
            </a:r>
            <a:endParaRPr lang="tr-TR" dirty="0"/>
          </a:p>
        </p:txBody>
      </p:sp>
      <p:sp>
        <p:nvSpPr>
          <p:cNvPr id="3" name="İçerik Yer Tutucusu 2"/>
          <p:cNvSpPr>
            <a:spLocks noGrp="1"/>
          </p:cNvSpPr>
          <p:nvPr>
            <p:ph idx="1"/>
          </p:nvPr>
        </p:nvSpPr>
        <p:spPr/>
        <p:txBody>
          <a:bodyPr/>
          <a:lstStyle/>
          <a:p>
            <a:r>
              <a:rPr lang="en-US" dirty="0" smtClean="0"/>
              <a:t>Considers </a:t>
            </a:r>
            <a:r>
              <a:rPr lang="en-US" dirty="0"/>
              <a:t>local properties of an image</a:t>
            </a:r>
          </a:p>
          <a:p>
            <a:endParaRPr lang="tr-TR" dirty="0" smtClean="0"/>
          </a:p>
          <a:p>
            <a:endParaRPr lang="tr-TR" dirty="0"/>
          </a:p>
          <a:p>
            <a:endParaRPr lang="tr-TR" dirty="0" smtClean="0"/>
          </a:p>
          <a:p>
            <a:endParaRPr lang="tr-TR" dirty="0"/>
          </a:p>
          <a:p>
            <a:r>
              <a:rPr lang="tr-TR" dirty="0"/>
              <a:t>“</a:t>
            </a:r>
            <a:r>
              <a:rPr lang="tr-TR" dirty="0" err="1"/>
              <a:t>There’s</a:t>
            </a:r>
            <a:r>
              <a:rPr lang="tr-TR" dirty="0"/>
              <a:t> an </a:t>
            </a:r>
            <a:r>
              <a:rPr lang="tr-TR" dirty="0" err="1"/>
              <a:t>edge</a:t>
            </a:r>
            <a:r>
              <a:rPr lang="tr-TR" dirty="0"/>
              <a:t>!”</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3310" y="2636912"/>
            <a:ext cx="1139180" cy="1139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43614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Mid</a:t>
            </a:r>
            <a:r>
              <a:rPr lang="tr-TR" dirty="0" smtClean="0"/>
              <a:t>-Level </a:t>
            </a:r>
            <a:r>
              <a:rPr lang="tr-TR" dirty="0" err="1"/>
              <a:t>Vision</a:t>
            </a:r>
            <a:endParaRPr lang="tr-TR" dirty="0"/>
          </a:p>
        </p:txBody>
      </p:sp>
      <p:sp>
        <p:nvSpPr>
          <p:cNvPr id="3" name="İçerik Yer Tutucusu 2"/>
          <p:cNvSpPr>
            <a:spLocks noGrp="1"/>
          </p:cNvSpPr>
          <p:nvPr>
            <p:ph idx="1"/>
          </p:nvPr>
        </p:nvSpPr>
        <p:spPr/>
        <p:txBody>
          <a:bodyPr/>
          <a:lstStyle/>
          <a:p>
            <a:r>
              <a:rPr lang="tr-TR" dirty="0" err="1" smtClean="0"/>
              <a:t>Grouping</a:t>
            </a:r>
            <a:r>
              <a:rPr lang="tr-TR" dirty="0" smtClean="0"/>
              <a:t> </a:t>
            </a:r>
            <a:r>
              <a:rPr lang="tr-TR" dirty="0" err="1"/>
              <a:t>and</a:t>
            </a:r>
            <a:r>
              <a:rPr lang="tr-TR" dirty="0"/>
              <a:t> </a:t>
            </a:r>
            <a:r>
              <a:rPr lang="tr-TR" dirty="0" err="1" smtClean="0"/>
              <a:t>segmentation</a:t>
            </a:r>
            <a:endParaRPr lang="tr-TR" dirty="0" smtClean="0"/>
          </a:p>
          <a:p>
            <a:endParaRPr lang="tr-TR" dirty="0"/>
          </a:p>
          <a:p>
            <a:endParaRPr lang="tr-TR" dirty="0" smtClean="0"/>
          </a:p>
          <a:p>
            <a:endParaRPr lang="tr-TR" dirty="0"/>
          </a:p>
          <a:p>
            <a:endParaRPr lang="tr-TR" dirty="0"/>
          </a:p>
          <a:p>
            <a:r>
              <a:rPr lang="en-US" dirty="0"/>
              <a:t>“There’s an object and a background!”</a:t>
            </a:r>
            <a:endParaRPr lang="tr-TR" dirty="0"/>
          </a:p>
          <a:p>
            <a:endParaRPr lang="tr-T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525837"/>
            <a:ext cx="1714500"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51515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smtClean="0"/>
              <a:t>High-Level </a:t>
            </a:r>
            <a:r>
              <a:rPr lang="tr-TR" dirty="0" err="1"/>
              <a:t>Vision</a:t>
            </a:r>
            <a:endParaRPr lang="tr-TR" dirty="0"/>
          </a:p>
        </p:txBody>
      </p:sp>
      <p:sp>
        <p:nvSpPr>
          <p:cNvPr id="3" name="İçerik Yer Tutucusu 2"/>
          <p:cNvSpPr>
            <a:spLocks noGrp="1"/>
          </p:cNvSpPr>
          <p:nvPr>
            <p:ph idx="1"/>
          </p:nvPr>
        </p:nvSpPr>
        <p:spPr/>
        <p:txBody>
          <a:bodyPr>
            <a:normAutofit lnSpcReduction="10000"/>
          </a:bodyPr>
          <a:lstStyle/>
          <a:p>
            <a:r>
              <a:rPr lang="tr-TR" dirty="0" err="1" smtClean="0"/>
              <a:t>Recognition</a:t>
            </a:r>
            <a:endParaRPr lang="tr-TR" dirty="0"/>
          </a:p>
          <a:p>
            <a:r>
              <a:rPr lang="tr-TR" dirty="0" err="1" smtClean="0"/>
              <a:t>Classification</a:t>
            </a:r>
            <a:endParaRPr lang="tr-TR" dirty="0" smtClean="0"/>
          </a:p>
          <a:p>
            <a:endParaRPr lang="tr-TR" dirty="0"/>
          </a:p>
          <a:p>
            <a:endParaRPr lang="tr-TR" dirty="0" smtClean="0"/>
          </a:p>
          <a:p>
            <a:endParaRPr lang="tr-TR" dirty="0"/>
          </a:p>
          <a:p>
            <a:endParaRPr lang="tr-TR" dirty="0" smtClean="0"/>
          </a:p>
          <a:p>
            <a:endParaRPr lang="tr-TR" dirty="0"/>
          </a:p>
          <a:p>
            <a:r>
              <a:rPr lang="en-US" dirty="0" smtClean="0"/>
              <a:t>“</a:t>
            </a:r>
            <a:r>
              <a:rPr lang="en-US" dirty="0"/>
              <a:t>It’s a chair! It’s in a room!”</a:t>
            </a:r>
            <a:endParaRPr lang="tr-TR" dirty="0"/>
          </a:p>
          <a:p>
            <a:endParaRPr lang="tr-T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844824"/>
            <a:ext cx="2483368" cy="3303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83516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Low</a:t>
            </a:r>
            <a:r>
              <a:rPr lang="tr-TR" dirty="0" smtClean="0"/>
              <a:t>-Level </a:t>
            </a:r>
            <a:r>
              <a:rPr lang="tr-TR" dirty="0" err="1"/>
              <a:t>Vision</a:t>
            </a:r>
            <a:endParaRPr lang="tr-TR" dirty="0"/>
          </a:p>
        </p:txBody>
      </p:sp>
      <p:sp>
        <p:nvSpPr>
          <p:cNvPr id="3" name="İçerik Yer Tutucusu 2"/>
          <p:cNvSpPr>
            <a:spLocks noGrp="1"/>
          </p:cNvSpPr>
          <p:nvPr>
            <p:ph idx="1"/>
          </p:nvPr>
        </p:nvSpPr>
        <p:spPr>
          <a:xfrm>
            <a:off x="457200" y="1600200"/>
            <a:ext cx="3538736" cy="4525963"/>
          </a:xfrm>
        </p:spPr>
        <p:txBody>
          <a:bodyPr>
            <a:normAutofit fontScale="70000" lnSpcReduction="20000"/>
          </a:bodyPr>
          <a:lstStyle/>
          <a:p>
            <a:endParaRPr lang="tr-TR" dirty="0"/>
          </a:p>
          <a:p>
            <a:r>
              <a:rPr lang="tr-TR" dirty="0" err="1" smtClean="0"/>
              <a:t>Primary</a:t>
            </a:r>
            <a:r>
              <a:rPr lang="tr-TR" dirty="0" smtClean="0"/>
              <a:t> </a:t>
            </a:r>
            <a:r>
              <a:rPr lang="tr-TR" dirty="0"/>
              <a:t>Visual </a:t>
            </a:r>
            <a:r>
              <a:rPr lang="tr-TR" dirty="0" err="1" smtClean="0"/>
              <a:t>Cortex</a:t>
            </a:r>
            <a:endParaRPr lang="tr-TR" dirty="0" smtClean="0"/>
          </a:p>
          <a:p>
            <a:pPr lvl="1"/>
            <a:r>
              <a:rPr lang="tr-TR" dirty="0" smtClean="0"/>
              <a:t>Simple </a:t>
            </a:r>
            <a:r>
              <a:rPr lang="tr-TR" dirty="0" err="1"/>
              <a:t>cells</a:t>
            </a:r>
            <a:r>
              <a:rPr lang="tr-TR" dirty="0"/>
              <a:t>: </a:t>
            </a:r>
            <a:r>
              <a:rPr lang="tr-TR" dirty="0" err="1"/>
              <a:t>orientational</a:t>
            </a:r>
            <a:r>
              <a:rPr lang="tr-TR" dirty="0"/>
              <a:t> </a:t>
            </a:r>
            <a:r>
              <a:rPr lang="tr-TR" dirty="0" err="1"/>
              <a:t>sensitivity</a:t>
            </a:r>
            <a:endParaRPr lang="tr-TR" dirty="0"/>
          </a:p>
          <a:p>
            <a:pPr lvl="1"/>
            <a:r>
              <a:rPr lang="tr-TR" dirty="0" err="1"/>
              <a:t>Complex</a:t>
            </a:r>
            <a:r>
              <a:rPr lang="tr-TR" dirty="0"/>
              <a:t> </a:t>
            </a:r>
            <a:r>
              <a:rPr lang="tr-TR" dirty="0" err="1"/>
              <a:t>cells</a:t>
            </a:r>
            <a:r>
              <a:rPr lang="tr-TR" dirty="0"/>
              <a:t>: </a:t>
            </a:r>
            <a:r>
              <a:rPr lang="tr-TR" dirty="0" err="1"/>
              <a:t>directional</a:t>
            </a:r>
            <a:r>
              <a:rPr lang="tr-TR" dirty="0"/>
              <a:t> </a:t>
            </a:r>
            <a:r>
              <a:rPr lang="tr-TR" dirty="0" err="1"/>
              <a:t>sensitivity</a:t>
            </a:r>
            <a:endParaRPr lang="tr-TR" dirty="0"/>
          </a:p>
          <a:p>
            <a:endParaRPr lang="tr-TR" dirty="0"/>
          </a:p>
          <a:p>
            <a:r>
              <a:rPr lang="en-US" dirty="0" smtClean="0"/>
              <a:t>Further processing</a:t>
            </a:r>
            <a:endParaRPr lang="tr-TR" dirty="0" smtClean="0"/>
          </a:p>
          <a:p>
            <a:pPr lvl="1"/>
            <a:r>
              <a:rPr lang="en-US" dirty="0" smtClean="0"/>
              <a:t>Temporal </a:t>
            </a:r>
            <a:r>
              <a:rPr lang="en-US" dirty="0"/>
              <a:t>cortex: </a:t>
            </a:r>
            <a:endParaRPr lang="tr-TR" dirty="0" smtClean="0"/>
          </a:p>
          <a:p>
            <a:pPr marL="457200" lvl="1" indent="0">
              <a:buNone/>
            </a:pPr>
            <a:r>
              <a:rPr lang="tr-TR" dirty="0"/>
              <a:t> </a:t>
            </a:r>
            <a:r>
              <a:rPr lang="tr-TR" dirty="0" smtClean="0"/>
              <a:t>    </a:t>
            </a:r>
            <a:r>
              <a:rPr lang="en-US" dirty="0" smtClean="0"/>
              <a:t>what </a:t>
            </a:r>
            <a:r>
              <a:rPr lang="en-US" dirty="0"/>
              <a:t>is the object?</a:t>
            </a:r>
          </a:p>
          <a:p>
            <a:pPr lvl="1"/>
            <a:r>
              <a:rPr lang="en-US" dirty="0"/>
              <a:t>Parietal cortex: </a:t>
            </a:r>
            <a:endParaRPr lang="tr-TR" dirty="0" smtClean="0"/>
          </a:p>
          <a:p>
            <a:pPr marL="457200" lvl="1" indent="0">
              <a:buNone/>
            </a:pPr>
            <a:r>
              <a:rPr lang="tr-TR" dirty="0"/>
              <a:t> </a:t>
            </a:r>
            <a:r>
              <a:rPr lang="tr-TR" dirty="0" smtClean="0"/>
              <a:t>    </a:t>
            </a:r>
            <a:r>
              <a:rPr lang="en-US" dirty="0" smtClean="0"/>
              <a:t>where </a:t>
            </a:r>
            <a:r>
              <a:rPr lang="en-US" dirty="0"/>
              <a:t>is the </a:t>
            </a:r>
            <a:r>
              <a:rPr lang="en-US" dirty="0" smtClean="0"/>
              <a:t>object?</a:t>
            </a:r>
            <a:endParaRPr lang="tr-TR" dirty="0" smtClean="0"/>
          </a:p>
          <a:p>
            <a:pPr marL="457200" lvl="1" indent="0">
              <a:buNone/>
            </a:pPr>
            <a:r>
              <a:rPr lang="tr-TR" dirty="0"/>
              <a:t> </a:t>
            </a:r>
            <a:r>
              <a:rPr lang="tr-TR" dirty="0" smtClean="0"/>
              <a:t>    h</a:t>
            </a:r>
            <a:r>
              <a:rPr lang="en-US" dirty="0" err="1" smtClean="0"/>
              <a:t>ow</a:t>
            </a:r>
            <a:r>
              <a:rPr lang="en-US" dirty="0" smtClean="0"/>
              <a:t> </a:t>
            </a:r>
            <a:r>
              <a:rPr lang="en-US" dirty="0"/>
              <a:t>do I get it?</a:t>
            </a:r>
          </a:p>
          <a:p>
            <a:endParaRPr lang="tr-T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484784"/>
            <a:ext cx="4896544" cy="5079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İçerik Yer Tutucusu 2"/>
          <p:cNvSpPr txBox="1">
            <a:spLocks/>
          </p:cNvSpPr>
          <p:nvPr/>
        </p:nvSpPr>
        <p:spPr>
          <a:xfrm>
            <a:off x="4143531" y="5949281"/>
            <a:ext cx="1508589" cy="6148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tr-TR" dirty="0" err="1" smtClean="0"/>
              <a:t>Hubel</a:t>
            </a:r>
            <a:endParaRPr lang="tr-TR" dirty="0" smtClean="0"/>
          </a:p>
        </p:txBody>
      </p:sp>
    </p:spTree>
    <p:extLst>
      <p:ext uri="{BB962C8B-B14F-4D97-AF65-F5344CB8AC3E}">
        <p14:creationId xmlns:p14="http://schemas.microsoft.com/office/powerpoint/2010/main" val="4878172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Low</a:t>
            </a:r>
            <a:r>
              <a:rPr lang="tr-TR" dirty="0" smtClean="0"/>
              <a:t>-Level </a:t>
            </a:r>
            <a:r>
              <a:rPr lang="tr-TR" dirty="0" err="1"/>
              <a:t>Vision</a:t>
            </a:r>
            <a:endParaRPr lang="tr-TR" dirty="0"/>
          </a:p>
        </p:txBody>
      </p:sp>
      <p:sp>
        <p:nvSpPr>
          <p:cNvPr id="3" name="İçerik Yer Tutucusu 2"/>
          <p:cNvSpPr>
            <a:spLocks noGrp="1"/>
          </p:cNvSpPr>
          <p:nvPr>
            <p:ph idx="1"/>
          </p:nvPr>
        </p:nvSpPr>
        <p:spPr/>
        <p:txBody>
          <a:bodyPr/>
          <a:lstStyle/>
          <a:p>
            <a:r>
              <a:rPr lang="en-US" dirty="0" smtClean="0"/>
              <a:t>Net </a:t>
            </a:r>
            <a:r>
              <a:rPr lang="en-US" dirty="0"/>
              <a:t>effect: low-level human </a:t>
            </a:r>
            <a:r>
              <a:rPr lang="en-US" dirty="0" smtClean="0"/>
              <a:t>vision</a:t>
            </a:r>
            <a:r>
              <a:rPr lang="tr-TR" dirty="0" smtClean="0"/>
              <a:t> </a:t>
            </a:r>
            <a:r>
              <a:rPr lang="en-US" dirty="0" smtClean="0"/>
              <a:t>can </a:t>
            </a:r>
            <a:r>
              <a:rPr lang="en-US" dirty="0"/>
              <a:t>be (partially) modeled as a set </a:t>
            </a:r>
            <a:r>
              <a:rPr lang="en-US" dirty="0" smtClean="0"/>
              <a:t>of</a:t>
            </a:r>
            <a:endParaRPr lang="tr-TR" dirty="0"/>
          </a:p>
          <a:p>
            <a:pPr lvl="1"/>
            <a:r>
              <a:rPr lang="tr-TR" i="1" dirty="0" smtClean="0"/>
              <a:t>m</a:t>
            </a:r>
            <a:r>
              <a:rPr lang="en-US" i="1" dirty="0" err="1" smtClean="0"/>
              <a:t>ultiresolution</a:t>
            </a:r>
            <a:r>
              <a:rPr lang="tr-TR" i="1" dirty="0" smtClean="0"/>
              <a:t> </a:t>
            </a:r>
            <a:r>
              <a:rPr lang="tr-TR" i="1" dirty="0" err="1" smtClean="0"/>
              <a:t>and</a:t>
            </a:r>
            <a:r>
              <a:rPr lang="en-US" i="1" dirty="0" smtClean="0"/>
              <a:t> oriented</a:t>
            </a:r>
            <a:r>
              <a:rPr lang="tr-TR" i="1" dirty="0" smtClean="0"/>
              <a:t> </a:t>
            </a:r>
            <a:r>
              <a:rPr lang="en-US" dirty="0" smtClean="0"/>
              <a:t>filters</a:t>
            </a:r>
            <a:endParaRPr lang="en-US" dirty="0"/>
          </a:p>
          <a:p>
            <a:endParaRPr lang="tr-TR" dirty="0"/>
          </a:p>
        </p:txBody>
      </p:sp>
      <p:pic>
        <p:nvPicPr>
          <p:cNvPr id="7170" name="Picture 2"/>
          <p:cNvPicPr>
            <a:picLocks noChangeAspect="1" noChangeArrowheads="1"/>
          </p:cNvPicPr>
          <p:nvPr/>
        </p:nvPicPr>
        <p:blipFill>
          <a:blip r:embed="rId2">
            <a:clrChange>
              <a:clrFrom>
                <a:srgbClr val="EDEDED"/>
              </a:clrFrom>
              <a:clrTo>
                <a:srgbClr val="EDEDED">
                  <a:alpha val="0"/>
                </a:srgbClr>
              </a:clrTo>
            </a:clrChange>
            <a:extLst>
              <a:ext uri="{28A0092B-C50C-407E-A947-70E740481C1C}">
                <a14:useLocalDpi xmlns:a14="http://schemas.microsoft.com/office/drawing/2010/main" val="0"/>
              </a:ext>
            </a:extLst>
          </a:blip>
          <a:srcRect/>
          <a:stretch>
            <a:fillRect/>
          </a:stretch>
        </p:blipFill>
        <p:spPr bwMode="auto">
          <a:xfrm>
            <a:off x="1115616" y="3645024"/>
            <a:ext cx="7020500" cy="1470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51987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Assessment</a:t>
            </a:r>
            <a:r>
              <a:rPr lang="tr-TR" dirty="0" smtClean="0"/>
              <a:t> </a:t>
            </a:r>
            <a:r>
              <a:rPr lang="tr-TR" dirty="0" err="1" smtClean="0"/>
              <a:t>Criteria</a:t>
            </a:r>
            <a:endParaRPr lang="tr-TR" dirty="0"/>
          </a:p>
        </p:txBody>
      </p:sp>
      <p:sp>
        <p:nvSpPr>
          <p:cNvPr id="3" name="İçerik Yer Tutucusu 2"/>
          <p:cNvSpPr>
            <a:spLocks noGrp="1"/>
          </p:cNvSpPr>
          <p:nvPr>
            <p:ph idx="1"/>
          </p:nvPr>
        </p:nvSpPr>
        <p:spPr/>
        <p:txBody>
          <a:bodyPr>
            <a:normAutofit fontScale="92500" lnSpcReduction="20000"/>
          </a:bodyPr>
          <a:lstStyle/>
          <a:p>
            <a:r>
              <a:rPr lang="tr-TR" dirty="0"/>
              <a:t>5</a:t>
            </a:r>
            <a:r>
              <a:rPr lang="tr-TR" dirty="0" smtClean="0"/>
              <a:t> </a:t>
            </a:r>
            <a:r>
              <a:rPr lang="tr-TR" dirty="0" err="1" smtClean="0"/>
              <a:t>small</a:t>
            </a:r>
            <a:r>
              <a:rPr lang="tr-TR" dirty="0" smtClean="0"/>
              <a:t> </a:t>
            </a:r>
            <a:r>
              <a:rPr lang="tr-TR" dirty="0" err="1" smtClean="0"/>
              <a:t>or</a:t>
            </a:r>
            <a:r>
              <a:rPr lang="tr-TR" dirty="0" smtClean="0"/>
              <a:t> </a:t>
            </a:r>
            <a:r>
              <a:rPr lang="tr-TR" dirty="0" err="1" smtClean="0"/>
              <a:t>medium-level</a:t>
            </a:r>
            <a:r>
              <a:rPr lang="tr-TR" dirty="0" smtClean="0"/>
              <a:t> </a:t>
            </a:r>
            <a:r>
              <a:rPr lang="tr-TR" dirty="0" err="1" smtClean="0"/>
              <a:t>homework</a:t>
            </a:r>
            <a:r>
              <a:rPr lang="tr-TR" dirty="0" smtClean="0"/>
              <a:t> 50%</a:t>
            </a:r>
          </a:p>
          <a:p>
            <a:r>
              <a:rPr lang="tr-TR" dirty="0" smtClean="0"/>
              <a:t>1 </a:t>
            </a:r>
            <a:r>
              <a:rPr lang="tr-TR" dirty="0" err="1" smtClean="0"/>
              <a:t>take-home</a:t>
            </a:r>
            <a:r>
              <a:rPr lang="tr-TR" dirty="0" smtClean="0"/>
              <a:t> </a:t>
            </a:r>
            <a:r>
              <a:rPr lang="tr-TR" dirty="0" err="1" smtClean="0"/>
              <a:t>exam</a:t>
            </a:r>
            <a:r>
              <a:rPr lang="tr-TR" dirty="0" smtClean="0"/>
              <a:t> 20%</a:t>
            </a:r>
          </a:p>
          <a:p>
            <a:r>
              <a:rPr lang="tr-TR" dirty="0" err="1" smtClean="0"/>
              <a:t>Term</a:t>
            </a:r>
            <a:r>
              <a:rPr lang="tr-TR" dirty="0" smtClean="0"/>
              <a:t> </a:t>
            </a:r>
            <a:r>
              <a:rPr lang="tr-TR" dirty="0" err="1" smtClean="0"/>
              <a:t>project</a:t>
            </a:r>
            <a:r>
              <a:rPr lang="tr-TR" dirty="0" smtClean="0"/>
              <a:t> 30%</a:t>
            </a:r>
          </a:p>
          <a:p>
            <a:pPr lvl="1"/>
            <a:r>
              <a:rPr lang="tr-TR" dirty="0" err="1" smtClean="0"/>
              <a:t>Introductory</a:t>
            </a:r>
            <a:r>
              <a:rPr lang="tr-TR" dirty="0" smtClean="0"/>
              <a:t> </a:t>
            </a:r>
            <a:r>
              <a:rPr lang="tr-TR" dirty="0" err="1" smtClean="0"/>
              <a:t>report</a:t>
            </a:r>
            <a:r>
              <a:rPr lang="tr-TR" dirty="0" smtClean="0"/>
              <a:t> 10%</a:t>
            </a:r>
          </a:p>
          <a:p>
            <a:pPr lvl="2"/>
            <a:r>
              <a:rPr lang="tr-TR" dirty="0" err="1" smtClean="0"/>
              <a:t>Introduction</a:t>
            </a:r>
            <a:endParaRPr lang="tr-TR" dirty="0" smtClean="0"/>
          </a:p>
          <a:p>
            <a:pPr lvl="2"/>
            <a:r>
              <a:rPr lang="tr-TR" dirty="0" err="1" smtClean="0"/>
              <a:t>Literature</a:t>
            </a:r>
            <a:r>
              <a:rPr lang="tr-TR" dirty="0" smtClean="0"/>
              <a:t> </a:t>
            </a:r>
            <a:r>
              <a:rPr lang="tr-TR" dirty="0" err="1" smtClean="0"/>
              <a:t>review</a:t>
            </a:r>
            <a:r>
              <a:rPr lang="tr-TR" dirty="0" smtClean="0"/>
              <a:t> (at </a:t>
            </a:r>
            <a:r>
              <a:rPr lang="tr-TR" dirty="0" err="1" smtClean="0"/>
              <a:t>least</a:t>
            </a:r>
            <a:r>
              <a:rPr lang="tr-TR" dirty="0" smtClean="0"/>
              <a:t> 3 </a:t>
            </a:r>
            <a:r>
              <a:rPr lang="tr-TR" dirty="0" err="1" smtClean="0"/>
              <a:t>related</a:t>
            </a:r>
            <a:r>
              <a:rPr lang="tr-TR" dirty="0" smtClean="0"/>
              <a:t> </a:t>
            </a:r>
            <a:r>
              <a:rPr lang="tr-TR" dirty="0" err="1" smtClean="0"/>
              <a:t>papers</a:t>
            </a:r>
            <a:r>
              <a:rPr lang="tr-TR" dirty="0" smtClean="0"/>
              <a:t>)</a:t>
            </a:r>
          </a:p>
          <a:p>
            <a:pPr lvl="2"/>
            <a:r>
              <a:rPr lang="tr-TR" dirty="0" err="1" smtClean="0"/>
              <a:t>Methodology</a:t>
            </a:r>
            <a:r>
              <a:rPr lang="tr-TR" dirty="0" smtClean="0"/>
              <a:t> (</a:t>
            </a:r>
            <a:r>
              <a:rPr lang="tr-TR" dirty="0" err="1" smtClean="0"/>
              <a:t>Proposed</a:t>
            </a:r>
            <a:r>
              <a:rPr lang="tr-TR" dirty="0" smtClean="0"/>
              <a:t> )</a:t>
            </a:r>
          </a:p>
          <a:p>
            <a:pPr lvl="1"/>
            <a:r>
              <a:rPr lang="tr-TR" dirty="0" smtClean="0"/>
              <a:t>Final </a:t>
            </a:r>
            <a:r>
              <a:rPr lang="tr-TR" dirty="0" err="1" smtClean="0"/>
              <a:t>presentation</a:t>
            </a:r>
            <a:r>
              <a:rPr lang="tr-TR" dirty="0" smtClean="0"/>
              <a:t> </a:t>
            </a:r>
            <a:r>
              <a:rPr lang="tr-TR" dirty="0" err="1" smtClean="0"/>
              <a:t>and</a:t>
            </a:r>
            <a:r>
              <a:rPr lang="tr-TR" dirty="0" smtClean="0"/>
              <a:t> </a:t>
            </a:r>
            <a:r>
              <a:rPr lang="tr-TR" dirty="0" err="1" smtClean="0"/>
              <a:t>report</a:t>
            </a:r>
            <a:r>
              <a:rPr lang="tr-TR" dirty="0" smtClean="0"/>
              <a:t> 20%</a:t>
            </a:r>
          </a:p>
          <a:p>
            <a:pPr lvl="2"/>
            <a:r>
              <a:rPr lang="tr-TR" dirty="0" err="1" smtClean="0"/>
              <a:t>Methodology</a:t>
            </a:r>
            <a:r>
              <a:rPr lang="tr-TR" dirty="0" smtClean="0"/>
              <a:t> (</a:t>
            </a:r>
            <a:r>
              <a:rPr lang="tr-TR" dirty="0" err="1" smtClean="0"/>
              <a:t>Completed</a:t>
            </a:r>
            <a:r>
              <a:rPr lang="tr-TR" dirty="0" smtClean="0"/>
              <a:t>)</a:t>
            </a:r>
          </a:p>
          <a:p>
            <a:pPr lvl="2"/>
            <a:r>
              <a:rPr lang="tr-TR" dirty="0" err="1" smtClean="0"/>
              <a:t>Experimental</a:t>
            </a:r>
            <a:r>
              <a:rPr lang="tr-TR" dirty="0" smtClean="0"/>
              <a:t> </a:t>
            </a:r>
            <a:r>
              <a:rPr lang="tr-TR" dirty="0" err="1" smtClean="0"/>
              <a:t>results</a:t>
            </a:r>
            <a:endParaRPr lang="tr-TR" dirty="0" smtClean="0"/>
          </a:p>
          <a:p>
            <a:pPr lvl="2"/>
            <a:r>
              <a:rPr lang="tr-TR" dirty="0" err="1" smtClean="0"/>
              <a:t>Conclusions</a:t>
            </a:r>
            <a:endParaRPr lang="tr-TR" dirty="0" smtClean="0"/>
          </a:p>
        </p:txBody>
      </p:sp>
    </p:spTree>
    <p:extLst>
      <p:ext uri="{BB962C8B-B14F-4D97-AF65-F5344CB8AC3E}">
        <p14:creationId xmlns:p14="http://schemas.microsoft.com/office/powerpoint/2010/main" val="15080928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Low</a:t>
            </a:r>
            <a:r>
              <a:rPr lang="tr-TR" dirty="0" smtClean="0"/>
              <a:t>-Level </a:t>
            </a:r>
            <a:r>
              <a:rPr lang="tr-TR" dirty="0" err="1" smtClean="0"/>
              <a:t>Computer</a:t>
            </a:r>
            <a:r>
              <a:rPr lang="tr-TR" dirty="0" smtClean="0"/>
              <a:t> </a:t>
            </a:r>
            <a:r>
              <a:rPr lang="tr-TR" dirty="0" err="1" smtClean="0"/>
              <a:t>Vision</a:t>
            </a:r>
            <a:endParaRPr lang="tr-TR" dirty="0"/>
          </a:p>
        </p:txBody>
      </p:sp>
      <p:sp>
        <p:nvSpPr>
          <p:cNvPr id="3" name="İçerik Yer Tutucusu 2"/>
          <p:cNvSpPr>
            <a:spLocks noGrp="1"/>
          </p:cNvSpPr>
          <p:nvPr>
            <p:ph idx="1"/>
          </p:nvPr>
        </p:nvSpPr>
        <p:spPr/>
        <p:txBody>
          <a:bodyPr>
            <a:normAutofit fontScale="92500"/>
          </a:bodyPr>
          <a:lstStyle/>
          <a:p>
            <a:r>
              <a:rPr lang="en-US" dirty="0" smtClean="0"/>
              <a:t>Filters </a:t>
            </a:r>
            <a:r>
              <a:rPr lang="en-US" dirty="0"/>
              <a:t>and filter </a:t>
            </a:r>
            <a:r>
              <a:rPr lang="en-US" dirty="0" smtClean="0"/>
              <a:t>banks</a:t>
            </a:r>
            <a:endParaRPr lang="tr-TR" dirty="0" smtClean="0"/>
          </a:p>
          <a:p>
            <a:pPr lvl="1"/>
            <a:r>
              <a:rPr lang="en-US" dirty="0" smtClean="0"/>
              <a:t>Implemented </a:t>
            </a:r>
            <a:r>
              <a:rPr lang="en-US" dirty="0"/>
              <a:t>via convolution</a:t>
            </a:r>
          </a:p>
          <a:p>
            <a:pPr lvl="1"/>
            <a:r>
              <a:rPr lang="en-US" dirty="0"/>
              <a:t>Detection of edges, corners, and other local features</a:t>
            </a:r>
          </a:p>
          <a:p>
            <a:pPr lvl="1"/>
            <a:r>
              <a:rPr lang="tr-TR" dirty="0"/>
              <a:t>Can </a:t>
            </a:r>
            <a:r>
              <a:rPr lang="tr-TR" dirty="0" err="1"/>
              <a:t>include</a:t>
            </a:r>
            <a:r>
              <a:rPr lang="tr-TR" dirty="0"/>
              <a:t> </a:t>
            </a:r>
            <a:r>
              <a:rPr lang="tr-TR" dirty="0" err="1"/>
              <a:t>multiple</a:t>
            </a:r>
            <a:r>
              <a:rPr lang="tr-TR" dirty="0"/>
              <a:t> </a:t>
            </a:r>
            <a:r>
              <a:rPr lang="tr-TR" dirty="0" err="1"/>
              <a:t>orientations</a:t>
            </a:r>
            <a:endParaRPr lang="tr-TR" dirty="0"/>
          </a:p>
          <a:p>
            <a:pPr lvl="1"/>
            <a:r>
              <a:rPr lang="en-US" dirty="0"/>
              <a:t>Can include multiple scales: “filter pyramids”</a:t>
            </a:r>
          </a:p>
          <a:p>
            <a:r>
              <a:rPr lang="tr-TR" dirty="0" smtClean="0"/>
              <a:t>Applications</a:t>
            </a:r>
          </a:p>
          <a:p>
            <a:pPr lvl="1"/>
            <a:r>
              <a:rPr lang="tr-TR" dirty="0" smtClean="0"/>
              <a:t>First </a:t>
            </a:r>
            <a:r>
              <a:rPr lang="tr-TR" dirty="0" err="1"/>
              <a:t>stage</a:t>
            </a:r>
            <a:r>
              <a:rPr lang="tr-TR" dirty="0"/>
              <a:t> of </a:t>
            </a:r>
            <a:r>
              <a:rPr lang="tr-TR" dirty="0" err="1"/>
              <a:t>segmentation</a:t>
            </a:r>
            <a:endParaRPr lang="tr-TR" dirty="0"/>
          </a:p>
          <a:p>
            <a:pPr lvl="1"/>
            <a:r>
              <a:rPr lang="tr-TR" dirty="0" err="1"/>
              <a:t>Texture</a:t>
            </a:r>
            <a:r>
              <a:rPr lang="tr-TR" dirty="0"/>
              <a:t> </a:t>
            </a:r>
            <a:r>
              <a:rPr lang="tr-TR" dirty="0" err="1"/>
              <a:t>recognition</a:t>
            </a:r>
            <a:r>
              <a:rPr lang="tr-TR" dirty="0"/>
              <a:t> / </a:t>
            </a:r>
            <a:r>
              <a:rPr lang="tr-TR" dirty="0" err="1"/>
              <a:t>classification</a:t>
            </a:r>
            <a:endParaRPr lang="tr-TR" dirty="0"/>
          </a:p>
          <a:p>
            <a:pPr lvl="1"/>
            <a:r>
              <a:rPr lang="tr-TR" dirty="0" err="1"/>
              <a:t>Texture</a:t>
            </a:r>
            <a:r>
              <a:rPr lang="tr-TR" dirty="0"/>
              <a:t> </a:t>
            </a:r>
            <a:r>
              <a:rPr lang="tr-TR" dirty="0" err="1"/>
              <a:t>synthesis</a:t>
            </a:r>
            <a:endParaRPr lang="tr-TR" dirty="0"/>
          </a:p>
          <a:p>
            <a:endParaRPr lang="tr-TR" dirty="0"/>
          </a:p>
          <a:p>
            <a:endParaRPr lang="tr-TR" dirty="0"/>
          </a:p>
        </p:txBody>
      </p:sp>
    </p:spTree>
    <p:extLst>
      <p:ext uri="{BB962C8B-B14F-4D97-AF65-F5344CB8AC3E}">
        <p14:creationId xmlns:p14="http://schemas.microsoft.com/office/powerpoint/2010/main" val="39879622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Texture</a:t>
            </a:r>
            <a:r>
              <a:rPr lang="tr-TR" dirty="0" smtClean="0"/>
              <a:t> </a:t>
            </a:r>
            <a:r>
              <a:rPr lang="tr-TR" dirty="0"/>
              <a:t>Analysis / </a:t>
            </a:r>
            <a:r>
              <a:rPr lang="tr-TR" dirty="0" err="1"/>
              <a:t>Synthesis</a:t>
            </a:r>
            <a:endParaRPr lang="tr-TR" dirty="0"/>
          </a:p>
        </p:txBody>
      </p:sp>
      <p:sp>
        <p:nvSpPr>
          <p:cNvPr id="3" name="İçerik Yer Tutucusu 2"/>
          <p:cNvSpPr>
            <a:spLocks noGrp="1"/>
          </p:cNvSpPr>
          <p:nvPr>
            <p:ph idx="1"/>
          </p:nvPr>
        </p:nvSpPr>
        <p:spPr/>
        <p:txBody>
          <a:bodyPr/>
          <a:lstStyle/>
          <a:p>
            <a:endParaRPr lang="tr-TR" b="1"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729806"/>
            <a:ext cx="2682243" cy="1997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ikdörtgen 3"/>
          <p:cNvSpPr/>
          <p:nvPr/>
        </p:nvSpPr>
        <p:spPr>
          <a:xfrm>
            <a:off x="583622" y="5530006"/>
            <a:ext cx="2538227" cy="923330"/>
          </a:xfrm>
          <a:prstGeom prst="rect">
            <a:avLst/>
          </a:prstGeom>
        </p:spPr>
        <p:txBody>
          <a:bodyPr wrap="square">
            <a:spAutoFit/>
          </a:bodyPr>
          <a:lstStyle/>
          <a:p>
            <a:endParaRPr lang="tr-TR" dirty="0"/>
          </a:p>
          <a:p>
            <a:pPr algn="ctr"/>
            <a:r>
              <a:rPr lang="tr-TR" dirty="0" err="1" smtClean="0"/>
              <a:t>Multiresolution</a:t>
            </a:r>
            <a:r>
              <a:rPr lang="tr-TR" dirty="0" smtClean="0"/>
              <a:t> </a:t>
            </a:r>
            <a:r>
              <a:rPr lang="tr-TR" dirty="0" err="1" smtClean="0"/>
              <a:t>oriented</a:t>
            </a:r>
            <a:r>
              <a:rPr lang="tr-TR" dirty="0" smtClean="0"/>
              <a:t> </a:t>
            </a:r>
            <a:r>
              <a:rPr lang="tr-TR" dirty="0" err="1" smtClean="0"/>
              <a:t>filter</a:t>
            </a:r>
            <a:r>
              <a:rPr lang="tr-TR" dirty="0" smtClean="0"/>
              <a:t> bank</a:t>
            </a:r>
            <a:endParaRPr lang="tr-TR"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087161" y="1844824"/>
            <a:ext cx="1531148" cy="1511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2915816" y="1844824"/>
            <a:ext cx="6016953" cy="2845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Dikdörtgen 7"/>
          <p:cNvSpPr/>
          <p:nvPr/>
        </p:nvSpPr>
        <p:spPr>
          <a:xfrm>
            <a:off x="583621" y="3284984"/>
            <a:ext cx="2538227" cy="369332"/>
          </a:xfrm>
          <a:prstGeom prst="rect">
            <a:avLst/>
          </a:prstGeom>
        </p:spPr>
        <p:txBody>
          <a:bodyPr wrap="square">
            <a:spAutoFit/>
          </a:bodyPr>
          <a:lstStyle/>
          <a:p>
            <a:pPr algn="ctr"/>
            <a:r>
              <a:rPr lang="tr-TR" dirty="0" smtClean="0"/>
              <a:t>Image </a:t>
            </a:r>
            <a:endParaRPr lang="tr-TR" dirty="0"/>
          </a:p>
        </p:txBody>
      </p:sp>
      <p:sp>
        <p:nvSpPr>
          <p:cNvPr id="5" name="Dikdörtgen 4"/>
          <p:cNvSpPr/>
          <p:nvPr/>
        </p:nvSpPr>
        <p:spPr>
          <a:xfrm>
            <a:off x="5278481" y="4509120"/>
            <a:ext cx="1651391" cy="369332"/>
          </a:xfrm>
          <a:prstGeom prst="rect">
            <a:avLst/>
          </a:prstGeom>
        </p:spPr>
        <p:txBody>
          <a:bodyPr wrap="square">
            <a:spAutoFit/>
          </a:bodyPr>
          <a:lstStyle/>
          <a:p>
            <a:r>
              <a:rPr lang="tr-TR" dirty="0" smtClean="0"/>
              <a:t>Image </a:t>
            </a:r>
            <a:r>
              <a:rPr lang="tr-TR" dirty="0" err="1" smtClean="0"/>
              <a:t>pyramid</a:t>
            </a:r>
            <a:endParaRPr lang="tr-TR" dirty="0"/>
          </a:p>
        </p:txBody>
      </p:sp>
    </p:spTree>
    <p:extLst>
      <p:ext uri="{BB962C8B-B14F-4D97-AF65-F5344CB8AC3E}">
        <p14:creationId xmlns:p14="http://schemas.microsoft.com/office/powerpoint/2010/main" val="8630393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Texture</a:t>
            </a:r>
            <a:r>
              <a:rPr lang="tr-TR" dirty="0" smtClean="0"/>
              <a:t> </a:t>
            </a:r>
            <a:r>
              <a:rPr lang="tr-TR" dirty="0"/>
              <a:t>Analysis / </a:t>
            </a:r>
            <a:r>
              <a:rPr lang="tr-TR" dirty="0" err="1"/>
              <a:t>Synthesis</a:t>
            </a:r>
            <a:endParaRPr lang="tr-TR" dirty="0"/>
          </a:p>
        </p:txBody>
      </p:sp>
      <p:sp>
        <p:nvSpPr>
          <p:cNvPr id="3" name="İçerik Yer Tutucusu 2"/>
          <p:cNvSpPr>
            <a:spLocks noGrp="1"/>
          </p:cNvSpPr>
          <p:nvPr>
            <p:ph idx="1"/>
          </p:nvPr>
        </p:nvSpPr>
        <p:spPr/>
        <p:txBody>
          <a:bodyPr/>
          <a:lstStyle/>
          <a:p>
            <a:endParaRPr lang="tr-T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409485"/>
            <a:ext cx="24384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967559"/>
            <a:ext cx="36576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ikdörtgen 3"/>
          <p:cNvSpPr/>
          <p:nvPr/>
        </p:nvSpPr>
        <p:spPr>
          <a:xfrm>
            <a:off x="1547664" y="4959326"/>
            <a:ext cx="1944216" cy="369332"/>
          </a:xfrm>
          <a:prstGeom prst="rect">
            <a:avLst/>
          </a:prstGeom>
        </p:spPr>
        <p:txBody>
          <a:bodyPr wrap="square">
            <a:spAutoFit/>
          </a:bodyPr>
          <a:lstStyle/>
          <a:p>
            <a:r>
              <a:rPr lang="tr-TR" dirty="0" err="1" smtClean="0"/>
              <a:t>Original</a:t>
            </a:r>
            <a:r>
              <a:rPr lang="tr-TR" dirty="0" smtClean="0"/>
              <a:t> </a:t>
            </a:r>
            <a:r>
              <a:rPr lang="tr-TR" dirty="0" err="1" smtClean="0"/>
              <a:t>Texture</a:t>
            </a:r>
            <a:endParaRPr lang="tr-TR" dirty="0"/>
          </a:p>
        </p:txBody>
      </p:sp>
      <p:sp>
        <p:nvSpPr>
          <p:cNvPr id="5" name="Dikdörtgen 4"/>
          <p:cNvSpPr/>
          <p:nvPr/>
        </p:nvSpPr>
        <p:spPr>
          <a:xfrm>
            <a:off x="5364088" y="5445223"/>
            <a:ext cx="2160240" cy="646331"/>
          </a:xfrm>
          <a:prstGeom prst="rect">
            <a:avLst/>
          </a:prstGeom>
        </p:spPr>
        <p:txBody>
          <a:bodyPr wrap="square">
            <a:spAutoFit/>
          </a:bodyPr>
          <a:lstStyle/>
          <a:p>
            <a:endParaRPr lang="tr-TR" dirty="0"/>
          </a:p>
          <a:p>
            <a:r>
              <a:rPr lang="tr-TR" dirty="0" err="1" smtClean="0"/>
              <a:t>Synthesized</a:t>
            </a:r>
            <a:r>
              <a:rPr lang="tr-TR" dirty="0" smtClean="0"/>
              <a:t> </a:t>
            </a:r>
            <a:r>
              <a:rPr lang="tr-TR" dirty="0" err="1" smtClean="0"/>
              <a:t>texture</a:t>
            </a:r>
            <a:endParaRPr lang="tr-TR" dirty="0"/>
          </a:p>
        </p:txBody>
      </p:sp>
      <p:sp>
        <p:nvSpPr>
          <p:cNvPr id="6" name="Dikdörtgen 5"/>
          <p:cNvSpPr/>
          <p:nvPr/>
        </p:nvSpPr>
        <p:spPr>
          <a:xfrm>
            <a:off x="6732240" y="6091554"/>
            <a:ext cx="2304256" cy="369332"/>
          </a:xfrm>
          <a:prstGeom prst="rect">
            <a:avLst/>
          </a:prstGeom>
        </p:spPr>
        <p:txBody>
          <a:bodyPr wrap="square">
            <a:spAutoFit/>
          </a:bodyPr>
          <a:lstStyle/>
          <a:p>
            <a:r>
              <a:rPr lang="tr-TR" dirty="0" smtClean="0"/>
              <a:t>[</a:t>
            </a:r>
            <a:r>
              <a:rPr lang="tr-TR" dirty="0" err="1"/>
              <a:t>Heeger</a:t>
            </a:r>
            <a:r>
              <a:rPr lang="tr-TR" dirty="0"/>
              <a:t> </a:t>
            </a:r>
            <a:r>
              <a:rPr lang="tr-TR" dirty="0" err="1"/>
              <a:t>and</a:t>
            </a:r>
            <a:r>
              <a:rPr lang="tr-TR" dirty="0"/>
              <a:t> </a:t>
            </a:r>
            <a:r>
              <a:rPr lang="tr-TR" dirty="0" err="1"/>
              <a:t>Bergen</a:t>
            </a:r>
            <a:r>
              <a:rPr lang="tr-TR" dirty="0"/>
              <a:t>]</a:t>
            </a:r>
          </a:p>
        </p:txBody>
      </p:sp>
    </p:spTree>
    <p:extLst>
      <p:ext uri="{BB962C8B-B14F-4D97-AF65-F5344CB8AC3E}">
        <p14:creationId xmlns:p14="http://schemas.microsoft.com/office/powerpoint/2010/main" val="21377601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Low</a:t>
            </a:r>
            <a:r>
              <a:rPr lang="tr-TR" dirty="0" smtClean="0"/>
              <a:t>-Level </a:t>
            </a:r>
            <a:r>
              <a:rPr lang="tr-TR" dirty="0" err="1" smtClean="0"/>
              <a:t>Computer</a:t>
            </a:r>
            <a:r>
              <a:rPr lang="tr-TR" dirty="0" smtClean="0"/>
              <a:t> </a:t>
            </a:r>
            <a:r>
              <a:rPr lang="tr-TR" dirty="0" err="1" smtClean="0"/>
              <a:t>Vision</a:t>
            </a:r>
            <a:endParaRPr lang="tr-TR" dirty="0"/>
          </a:p>
        </p:txBody>
      </p:sp>
      <p:sp>
        <p:nvSpPr>
          <p:cNvPr id="3" name="İçerik Yer Tutucusu 2"/>
          <p:cNvSpPr>
            <a:spLocks noGrp="1"/>
          </p:cNvSpPr>
          <p:nvPr>
            <p:ph idx="1"/>
          </p:nvPr>
        </p:nvSpPr>
        <p:spPr/>
        <p:txBody>
          <a:bodyPr/>
          <a:lstStyle/>
          <a:p>
            <a:endParaRPr lang="tr-TR" dirty="0"/>
          </a:p>
          <a:p>
            <a:r>
              <a:rPr lang="tr-TR" dirty="0" smtClean="0"/>
              <a:t>Optical </a:t>
            </a:r>
            <a:r>
              <a:rPr lang="tr-TR" dirty="0" err="1" smtClean="0"/>
              <a:t>flow</a:t>
            </a:r>
            <a:endParaRPr lang="tr-TR" dirty="0" smtClean="0"/>
          </a:p>
          <a:p>
            <a:pPr lvl="1"/>
            <a:r>
              <a:rPr lang="tr-TR" dirty="0" err="1" smtClean="0"/>
              <a:t>Detecting</a:t>
            </a:r>
            <a:r>
              <a:rPr lang="tr-TR" dirty="0" smtClean="0"/>
              <a:t> </a:t>
            </a:r>
            <a:r>
              <a:rPr lang="tr-TR" dirty="0" err="1"/>
              <a:t>frame-to-frame</a:t>
            </a:r>
            <a:r>
              <a:rPr lang="tr-TR" dirty="0"/>
              <a:t> </a:t>
            </a:r>
            <a:r>
              <a:rPr lang="tr-TR" dirty="0" err="1"/>
              <a:t>motion</a:t>
            </a:r>
            <a:endParaRPr lang="tr-TR" dirty="0"/>
          </a:p>
          <a:p>
            <a:pPr lvl="1"/>
            <a:r>
              <a:rPr lang="en-US" dirty="0"/>
              <a:t>Local operator: gradients over space and time</a:t>
            </a:r>
          </a:p>
          <a:p>
            <a:endParaRPr lang="tr-TR" dirty="0"/>
          </a:p>
          <a:p>
            <a:r>
              <a:rPr lang="tr-TR" dirty="0" smtClean="0"/>
              <a:t>Applications</a:t>
            </a:r>
          </a:p>
          <a:p>
            <a:pPr lvl="1"/>
            <a:r>
              <a:rPr lang="tr-TR" dirty="0" smtClean="0"/>
              <a:t>First </a:t>
            </a:r>
            <a:r>
              <a:rPr lang="tr-TR" dirty="0" err="1"/>
              <a:t>stage</a:t>
            </a:r>
            <a:r>
              <a:rPr lang="tr-TR" dirty="0"/>
              <a:t> of </a:t>
            </a:r>
            <a:r>
              <a:rPr lang="tr-TR" dirty="0" err="1"/>
              <a:t>tracking</a:t>
            </a:r>
            <a:endParaRPr lang="tr-TR" dirty="0"/>
          </a:p>
          <a:p>
            <a:endParaRPr lang="tr-TR" dirty="0"/>
          </a:p>
          <a:p>
            <a:endParaRPr lang="tr-TR" dirty="0"/>
          </a:p>
        </p:txBody>
      </p:sp>
    </p:spTree>
    <p:extLst>
      <p:ext uri="{BB962C8B-B14F-4D97-AF65-F5344CB8AC3E}">
        <p14:creationId xmlns:p14="http://schemas.microsoft.com/office/powerpoint/2010/main" val="12400946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Optical </a:t>
            </a:r>
            <a:r>
              <a:rPr lang="tr-TR" dirty="0" err="1" smtClean="0"/>
              <a:t>Flow</a:t>
            </a:r>
            <a:endParaRPr lang="tr-TR" dirty="0"/>
          </a:p>
        </p:txBody>
      </p:sp>
      <p:sp>
        <p:nvSpPr>
          <p:cNvPr id="3" name="İçerik Yer Tutucusu 2"/>
          <p:cNvSpPr>
            <a:spLocks noGrp="1"/>
          </p:cNvSpPr>
          <p:nvPr>
            <p:ph idx="1"/>
          </p:nvPr>
        </p:nvSpPr>
        <p:spPr/>
        <p:txBody>
          <a:bodyPr/>
          <a:lstStyle/>
          <a:p>
            <a:endParaRPr lang="tr-T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287" y="2615911"/>
            <a:ext cx="1763392" cy="1763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587162"/>
            <a:ext cx="1749363" cy="1749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1815" y="2587162"/>
            <a:ext cx="1786798" cy="1786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ikdörtgen 3"/>
          <p:cNvSpPr/>
          <p:nvPr/>
        </p:nvSpPr>
        <p:spPr>
          <a:xfrm>
            <a:off x="3491880" y="4501423"/>
            <a:ext cx="2069976" cy="369332"/>
          </a:xfrm>
          <a:prstGeom prst="rect">
            <a:avLst/>
          </a:prstGeom>
        </p:spPr>
        <p:txBody>
          <a:bodyPr wrap="square">
            <a:spAutoFit/>
          </a:bodyPr>
          <a:lstStyle/>
          <a:p>
            <a:r>
              <a:rPr lang="tr-TR" dirty="0" smtClean="0"/>
              <a:t>Optical </a:t>
            </a:r>
            <a:r>
              <a:rPr lang="tr-TR" dirty="0" err="1" smtClean="0"/>
              <a:t>flow</a:t>
            </a:r>
            <a:r>
              <a:rPr lang="tr-TR" dirty="0" smtClean="0"/>
              <a:t> </a:t>
            </a:r>
            <a:r>
              <a:rPr lang="tr-TR" dirty="0" err="1" smtClean="0"/>
              <a:t>field</a:t>
            </a:r>
            <a:endParaRPr lang="tr-TR" dirty="0"/>
          </a:p>
        </p:txBody>
      </p:sp>
      <p:sp>
        <p:nvSpPr>
          <p:cNvPr id="8" name="Dikdörtgen 7"/>
          <p:cNvSpPr/>
          <p:nvPr/>
        </p:nvSpPr>
        <p:spPr>
          <a:xfrm>
            <a:off x="1240489" y="4501423"/>
            <a:ext cx="1034988" cy="369332"/>
          </a:xfrm>
          <a:prstGeom prst="rect">
            <a:avLst/>
          </a:prstGeom>
        </p:spPr>
        <p:txBody>
          <a:bodyPr wrap="square">
            <a:spAutoFit/>
          </a:bodyPr>
          <a:lstStyle/>
          <a:p>
            <a:r>
              <a:rPr lang="tr-TR" dirty="0" smtClean="0"/>
              <a:t>Image 1</a:t>
            </a:r>
          </a:p>
        </p:txBody>
      </p:sp>
      <p:sp>
        <p:nvSpPr>
          <p:cNvPr id="9" name="Dikdörtgen 8"/>
          <p:cNvSpPr/>
          <p:nvPr/>
        </p:nvSpPr>
        <p:spPr>
          <a:xfrm>
            <a:off x="6599359" y="4487617"/>
            <a:ext cx="1034988" cy="369332"/>
          </a:xfrm>
          <a:prstGeom prst="rect">
            <a:avLst/>
          </a:prstGeom>
        </p:spPr>
        <p:txBody>
          <a:bodyPr wrap="square">
            <a:spAutoFit/>
          </a:bodyPr>
          <a:lstStyle/>
          <a:p>
            <a:r>
              <a:rPr lang="tr-TR" dirty="0" smtClean="0"/>
              <a:t>Image 2</a:t>
            </a:r>
            <a:endParaRPr lang="tr-TR" dirty="0"/>
          </a:p>
        </p:txBody>
      </p:sp>
      <p:sp>
        <p:nvSpPr>
          <p:cNvPr id="5" name="Sağ Ok 4"/>
          <p:cNvSpPr/>
          <p:nvPr/>
        </p:nvSpPr>
        <p:spPr>
          <a:xfrm>
            <a:off x="2771800" y="3284984"/>
            <a:ext cx="576064" cy="2126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Sağ Ok 10"/>
          <p:cNvSpPr/>
          <p:nvPr/>
        </p:nvSpPr>
        <p:spPr>
          <a:xfrm>
            <a:off x="5364088" y="3312701"/>
            <a:ext cx="576064" cy="2126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7775704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Low</a:t>
            </a:r>
            <a:r>
              <a:rPr lang="tr-TR" dirty="0" smtClean="0"/>
              <a:t>-Level </a:t>
            </a:r>
            <a:r>
              <a:rPr lang="tr-TR" dirty="0" err="1"/>
              <a:t>Computer</a:t>
            </a:r>
            <a:r>
              <a:rPr lang="tr-TR" dirty="0"/>
              <a:t> </a:t>
            </a:r>
            <a:r>
              <a:rPr lang="tr-TR" dirty="0" err="1"/>
              <a:t>Vision</a:t>
            </a:r>
            <a:endParaRPr lang="tr-TR" dirty="0"/>
          </a:p>
        </p:txBody>
      </p:sp>
      <p:sp>
        <p:nvSpPr>
          <p:cNvPr id="3" name="İçerik Yer Tutucusu 2"/>
          <p:cNvSpPr>
            <a:spLocks noGrp="1"/>
          </p:cNvSpPr>
          <p:nvPr>
            <p:ph idx="1"/>
          </p:nvPr>
        </p:nvSpPr>
        <p:spPr/>
        <p:txBody>
          <a:bodyPr/>
          <a:lstStyle/>
          <a:p>
            <a:endParaRPr lang="tr-TR" dirty="0"/>
          </a:p>
          <a:p>
            <a:r>
              <a:rPr lang="tr-TR" dirty="0" err="1"/>
              <a:t>Shape</a:t>
            </a:r>
            <a:r>
              <a:rPr lang="tr-TR" dirty="0"/>
              <a:t> </a:t>
            </a:r>
            <a:r>
              <a:rPr lang="tr-TR" dirty="0" err="1"/>
              <a:t>from</a:t>
            </a:r>
            <a:r>
              <a:rPr lang="tr-TR" dirty="0"/>
              <a:t> </a:t>
            </a:r>
            <a:r>
              <a:rPr lang="tr-TR" dirty="0" smtClean="0"/>
              <a:t>…</a:t>
            </a:r>
          </a:p>
          <a:p>
            <a:pPr lvl="1"/>
            <a:r>
              <a:rPr lang="tr-TR" dirty="0" smtClean="0"/>
              <a:t>Stereo</a:t>
            </a:r>
            <a:endParaRPr lang="tr-TR" dirty="0"/>
          </a:p>
          <a:p>
            <a:pPr lvl="1"/>
            <a:r>
              <a:rPr lang="tr-TR" dirty="0"/>
              <a:t>Motion</a:t>
            </a:r>
          </a:p>
          <a:p>
            <a:pPr lvl="1"/>
            <a:r>
              <a:rPr lang="tr-TR" dirty="0" err="1" smtClean="0"/>
              <a:t>Shading</a:t>
            </a:r>
            <a:endParaRPr lang="tr-TR" dirty="0" smtClean="0"/>
          </a:p>
          <a:p>
            <a:pPr lvl="1"/>
            <a:r>
              <a:rPr lang="tr-TR" dirty="0" err="1" smtClean="0"/>
              <a:t>Texture</a:t>
            </a:r>
            <a:r>
              <a:rPr lang="tr-TR" dirty="0" smtClean="0"/>
              <a:t> </a:t>
            </a:r>
            <a:r>
              <a:rPr lang="tr-TR" dirty="0" err="1" smtClean="0"/>
              <a:t>foreshortening</a:t>
            </a:r>
            <a:endParaRPr lang="tr-TR" dirty="0" smtClean="0"/>
          </a:p>
          <a:p>
            <a:endParaRPr lang="tr-TR" dirty="0" smtClean="0"/>
          </a:p>
          <a:p>
            <a:endParaRPr lang="tr-TR" dirty="0"/>
          </a:p>
        </p:txBody>
      </p:sp>
    </p:spTree>
    <p:extLst>
      <p:ext uri="{BB962C8B-B14F-4D97-AF65-F5344CB8AC3E}">
        <p14:creationId xmlns:p14="http://schemas.microsoft.com/office/powerpoint/2010/main" val="33568439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smtClean="0"/>
              <a:t>3-D </a:t>
            </a:r>
            <a:r>
              <a:rPr lang="tr-TR" dirty="0" err="1" smtClean="0"/>
              <a:t>Reconstruction</a:t>
            </a:r>
            <a:endParaRPr lang="tr-TR" dirty="0"/>
          </a:p>
        </p:txBody>
      </p:sp>
      <p:sp>
        <p:nvSpPr>
          <p:cNvPr id="3" name="İçerik Yer Tutucusu 2"/>
          <p:cNvSpPr>
            <a:spLocks noGrp="1"/>
          </p:cNvSpPr>
          <p:nvPr>
            <p:ph idx="1"/>
          </p:nvPr>
        </p:nvSpPr>
        <p:spPr/>
        <p:txBody>
          <a:bodyPr/>
          <a:lstStyle/>
          <a:p>
            <a:endParaRPr lang="tr-TR" dirty="0"/>
          </a:p>
        </p:txBody>
      </p:sp>
      <p:pic>
        <p:nvPicPr>
          <p:cNvPr id="11266" name="Picture 2"/>
          <p:cNvPicPr>
            <a:picLocks noChangeAspect="1" noChangeArrowheads="1"/>
          </p:cNvPicPr>
          <p:nvPr/>
        </p:nvPicPr>
        <p:blipFill>
          <a:blip r:embed="rId2">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611560" y="1340768"/>
            <a:ext cx="3312368" cy="2568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628800"/>
            <a:ext cx="3720059" cy="2176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ikdörtgen 3"/>
          <p:cNvSpPr/>
          <p:nvPr/>
        </p:nvSpPr>
        <p:spPr>
          <a:xfrm>
            <a:off x="1259632" y="3586378"/>
            <a:ext cx="1656184" cy="646331"/>
          </a:xfrm>
          <a:prstGeom prst="rect">
            <a:avLst/>
          </a:prstGeom>
        </p:spPr>
        <p:txBody>
          <a:bodyPr wrap="square">
            <a:spAutoFit/>
          </a:bodyPr>
          <a:lstStyle/>
          <a:p>
            <a:endParaRPr lang="tr-TR" smtClean="0"/>
          </a:p>
          <a:p>
            <a:r>
              <a:rPr lang="tr-TR" smtClean="0"/>
              <a:t>Tomasi+Kanade</a:t>
            </a:r>
            <a:endParaRPr lang="tr-TR" dirty="0"/>
          </a:p>
        </p:txBody>
      </p:sp>
      <p:sp>
        <p:nvSpPr>
          <p:cNvPr id="5" name="Dikdörtgen 4"/>
          <p:cNvSpPr/>
          <p:nvPr/>
        </p:nvSpPr>
        <p:spPr>
          <a:xfrm>
            <a:off x="6012160" y="3818761"/>
            <a:ext cx="1499989" cy="646331"/>
          </a:xfrm>
          <a:prstGeom prst="rect">
            <a:avLst/>
          </a:prstGeom>
        </p:spPr>
        <p:txBody>
          <a:bodyPr wrap="square">
            <a:spAutoFit/>
          </a:bodyPr>
          <a:lstStyle/>
          <a:p>
            <a:endParaRPr lang="tr-TR" dirty="0"/>
          </a:p>
          <a:p>
            <a:r>
              <a:rPr lang="tr-TR" dirty="0" err="1"/>
              <a:t>Phigin</a:t>
            </a:r>
            <a:r>
              <a:rPr lang="tr-TR" dirty="0"/>
              <a:t> et al.</a:t>
            </a:r>
          </a:p>
        </p:txBody>
      </p:sp>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3516" y="3909544"/>
            <a:ext cx="2840412" cy="2129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5"/>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957088" y="4678454"/>
            <a:ext cx="2063184" cy="1323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Şeritli Sağ Ok 5"/>
          <p:cNvSpPr/>
          <p:nvPr/>
        </p:nvSpPr>
        <p:spPr>
          <a:xfrm>
            <a:off x="4067944" y="5340082"/>
            <a:ext cx="864096" cy="17715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8081748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a:t/>
            </a:r>
            <a:br>
              <a:rPr lang="tr-TR" dirty="0"/>
            </a:br>
            <a:r>
              <a:rPr lang="tr-TR" dirty="0" err="1"/>
              <a:t>Mid</a:t>
            </a:r>
            <a:r>
              <a:rPr lang="tr-TR" dirty="0"/>
              <a:t>-Level </a:t>
            </a:r>
            <a:r>
              <a:rPr lang="tr-TR" dirty="0" err="1"/>
              <a:t>Vision</a:t>
            </a:r>
            <a:r>
              <a:rPr lang="tr-TR" dirty="0"/>
              <a:t/>
            </a:r>
            <a:br>
              <a:rPr lang="tr-TR" dirty="0"/>
            </a:br>
            <a:endParaRPr lang="tr-TR" dirty="0"/>
          </a:p>
        </p:txBody>
      </p:sp>
      <p:sp>
        <p:nvSpPr>
          <p:cNvPr id="3" name="İçerik Yer Tutucusu 2"/>
          <p:cNvSpPr>
            <a:spLocks noGrp="1"/>
          </p:cNvSpPr>
          <p:nvPr>
            <p:ph idx="1"/>
          </p:nvPr>
        </p:nvSpPr>
        <p:spPr/>
        <p:txBody>
          <a:bodyPr>
            <a:normAutofit fontScale="92500" lnSpcReduction="20000"/>
          </a:bodyPr>
          <a:lstStyle/>
          <a:p>
            <a:r>
              <a:rPr lang="en-US" dirty="0" smtClean="0"/>
              <a:t>Physiology unclear, but recent experiments with FMRI</a:t>
            </a:r>
            <a:r>
              <a:rPr lang="tr-TR" dirty="0"/>
              <a:t> </a:t>
            </a:r>
            <a:r>
              <a:rPr lang="tr-TR" dirty="0" err="1" smtClean="0"/>
              <a:t>relate</a:t>
            </a:r>
            <a:r>
              <a:rPr lang="tr-TR" dirty="0" smtClean="0"/>
              <a:t> </a:t>
            </a:r>
            <a:r>
              <a:rPr lang="tr-TR" dirty="0" err="1" smtClean="0"/>
              <a:t>the</a:t>
            </a:r>
            <a:r>
              <a:rPr lang="tr-TR" dirty="0" smtClean="0"/>
              <a:t> </a:t>
            </a:r>
            <a:r>
              <a:rPr lang="tr-TR" dirty="0" err="1" smtClean="0"/>
              <a:t>following</a:t>
            </a:r>
            <a:endParaRPr lang="tr-TR" dirty="0" smtClean="0"/>
          </a:p>
          <a:p>
            <a:pPr lvl="1"/>
            <a:r>
              <a:rPr lang="tr-TR" dirty="0" err="1" smtClean="0"/>
              <a:t>Proximity</a:t>
            </a:r>
            <a:endParaRPr lang="tr-TR" dirty="0" smtClean="0"/>
          </a:p>
          <a:p>
            <a:pPr lvl="1"/>
            <a:r>
              <a:rPr lang="tr-TR" dirty="0" err="1" smtClean="0"/>
              <a:t>Similarity</a:t>
            </a:r>
            <a:endParaRPr lang="tr-TR" dirty="0"/>
          </a:p>
          <a:p>
            <a:pPr lvl="1"/>
            <a:r>
              <a:rPr lang="tr-TR" dirty="0" err="1" smtClean="0"/>
              <a:t>Common</a:t>
            </a:r>
            <a:r>
              <a:rPr lang="tr-TR" dirty="0" smtClean="0"/>
              <a:t> </a:t>
            </a:r>
            <a:r>
              <a:rPr lang="tr-TR" dirty="0" err="1"/>
              <a:t>fate</a:t>
            </a:r>
            <a:endParaRPr lang="tr-TR" dirty="0"/>
          </a:p>
          <a:p>
            <a:pPr lvl="1"/>
            <a:r>
              <a:rPr lang="tr-TR" dirty="0" err="1" smtClean="0"/>
              <a:t>Common</a:t>
            </a:r>
            <a:r>
              <a:rPr lang="tr-TR" dirty="0" smtClean="0"/>
              <a:t> </a:t>
            </a:r>
            <a:r>
              <a:rPr lang="tr-TR" dirty="0" err="1"/>
              <a:t>region</a:t>
            </a:r>
            <a:endParaRPr lang="tr-TR" dirty="0"/>
          </a:p>
          <a:p>
            <a:pPr lvl="1"/>
            <a:r>
              <a:rPr lang="tr-TR" dirty="0" err="1" smtClean="0"/>
              <a:t>Parallelism</a:t>
            </a:r>
            <a:endParaRPr lang="tr-TR" dirty="0"/>
          </a:p>
          <a:p>
            <a:pPr lvl="1"/>
            <a:r>
              <a:rPr lang="tr-TR" dirty="0" err="1" smtClean="0"/>
              <a:t>Closure</a:t>
            </a:r>
            <a:endParaRPr lang="tr-TR" dirty="0"/>
          </a:p>
          <a:p>
            <a:pPr lvl="1"/>
            <a:r>
              <a:rPr lang="tr-TR" dirty="0" err="1" smtClean="0"/>
              <a:t>Symmetry</a:t>
            </a:r>
            <a:endParaRPr lang="tr-TR" dirty="0"/>
          </a:p>
          <a:p>
            <a:pPr lvl="1"/>
            <a:r>
              <a:rPr lang="tr-TR" dirty="0" err="1" smtClean="0"/>
              <a:t>Continuity</a:t>
            </a:r>
            <a:endParaRPr lang="tr-TR" dirty="0"/>
          </a:p>
          <a:p>
            <a:pPr lvl="1"/>
            <a:r>
              <a:rPr lang="tr-TR" dirty="0" err="1" smtClean="0"/>
              <a:t>Familiar</a:t>
            </a:r>
            <a:r>
              <a:rPr lang="tr-TR" dirty="0" smtClean="0"/>
              <a:t> </a:t>
            </a:r>
            <a:r>
              <a:rPr lang="tr-TR" dirty="0" err="1"/>
              <a:t>configuration</a:t>
            </a:r>
            <a:endParaRPr lang="tr-TR" dirty="0"/>
          </a:p>
          <a:p>
            <a:endParaRPr lang="tr-TR" dirty="0"/>
          </a:p>
          <a:p>
            <a:pPr lvl="1"/>
            <a:endParaRPr lang="en-US" dirty="0"/>
          </a:p>
          <a:p>
            <a:endParaRPr lang="tr-TR" dirty="0"/>
          </a:p>
        </p:txBody>
      </p:sp>
    </p:spTree>
    <p:extLst>
      <p:ext uri="{BB962C8B-B14F-4D97-AF65-F5344CB8AC3E}">
        <p14:creationId xmlns:p14="http://schemas.microsoft.com/office/powerpoint/2010/main" val="38630023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Grouping</a:t>
            </a:r>
            <a:r>
              <a:rPr lang="tr-TR" dirty="0" smtClean="0"/>
              <a:t> </a:t>
            </a:r>
            <a:r>
              <a:rPr lang="tr-TR" dirty="0" err="1"/>
              <a:t>Cues</a:t>
            </a:r>
            <a:endParaRPr lang="tr-TR" dirty="0"/>
          </a:p>
        </p:txBody>
      </p:sp>
      <p:sp>
        <p:nvSpPr>
          <p:cNvPr id="3" name="İçerik Yer Tutucusu 2"/>
          <p:cNvSpPr>
            <a:spLocks noGrp="1"/>
          </p:cNvSpPr>
          <p:nvPr>
            <p:ph idx="1"/>
          </p:nvPr>
        </p:nvSpPr>
        <p:spPr/>
        <p:txBody>
          <a:bodyPr/>
          <a:lstStyle/>
          <a:p>
            <a:endParaRPr lang="tr-T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684" y="1598822"/>
            <a:ext cx="4830404" cy="4566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1598823"/>
            <a:ext cx="3163072" cy="4566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90316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Mid</a:t>
            </a:r>
            <a:r>
              <a:rPr lang="tr-TR" dirty="0" smtClean="0"/>
              <a:t>-Level </a:t>
            </a:r>
            <a:r>
              <a:rPr lang="tr-TR" dirty="0" err="1"/>
              <a:t>Computer</a:t>
            </a:r>
            <a:r>
              <a:rPr lang="tr-TR" dirty="0"/>
              <a:t> </a:t>
            </a:r>
            <a:r>
              <a:rPr lang="tr-TR" dirty="0" err="1"/>
              <a:t>Vision</a:t>
            </a:r>
            <a:endParaRPr lang="tr-TR" dirty="0"/>
          </a:p>
        </p:txBody>
      </p:sp>
      <p:sp>
        <p:nvSpPr>
          <p:cNvPr id="3" name="İçerik Yer Tutucusu 2"/>
          <p:cNvSpPr>
            <a:spLocks noGrp="1"/>
          </p:cNvSpPr>
          <p:nvPr>
            <p:ph idx="1"/>
          </p:nvPr>
        </p:nvSpPr>
        <p:spPr/>
        <p:txBody>
          <a:bodyPr/>
          <a:lstStyle/>
          <a:p>
            <a:r>
              <a:rPr lang="tr-TR" dirty="0" err="1" smtClean="0"/>
              <a:t>Techniques</a:t>
            </a:r>
            <a:endParaRPr lang="tr-TR" dirty="0" smtClean="0"/>
          </a:p>
          <a:p>
            <a:pPr lvl="1"/>
            <a:r>
              <a:rPr lang="tr-TR" dirty="0" smtClean="0"/>
              <a:t>Clustering </a:t>
            </a:r>
            <a:r>
              <a:rPr lang="tr-TR" dirty="0" err="1"/>
              <a:t>based</a:t>
            </a:r>
            <a:r>
              <a:rPr lang="tr-TR" dirty="0"/>
              <a:t> on </a:t>
            </a:r>
            <a:r>
              <a:rPr lang="tr-TR" dirty="0" err="1"/>
              <a:t>similarity</a:t>
            </a:r>
            <a:endParaRPr lang="tr-TR" dirty="0"/>
          </a:p>
          <a:p>
            <a:pPr lvl="1"/>
            <a:r>
              <a:rPr lang="en-US" dirty="0"/>
              <a:t>Limited work on other principles</a:t>
            </a:r>
          </a:p>
          <a:p>
            <a:endParaRPr lang="tr-TR" dirty="0"/>
          </a:p>
          <a:p>
            <a:r>
              <a:rPr lang="tr-TR" dirty="0" smtClean="0"/>
              <a:t>Applications</a:t>
            </a:r>
          </a:p>
          <a:p>
            <a:pPr lvl="1"/>
            <a:r>
              <a:rPr lang="tr-TR" dirty="0" err="1" smtClean="0"/>
              <a:t>Segmentation</a:t>
            </a:r>
            <a:r>
              <a:rPr lang="tr-TR" dirty="0" smtClean="0"/>
              <a:t> </a:t>
            </a:r>
            <a:r>
              <a:rPr lang="tr-TR" dirty="0"/>
              <a:t>/ </a:t>
            </a:r>
            <a:r>
              <a:rPr lang="tr-TR" dirty="0" err="1"/>
              <a:t>grouping</a:t>
            </a:r>
            <a:endParaRPr lang="tr-TR" dirty="0"/>
          </a:p>
          <a:p>
            <a:pPr lvl="1"/>
            <a:r>
              <a:rPr lang="tr-TR" dirty="0" err="1"/>
              <a:t>Tracking</a:t>
            </a:r>
            <a:endParaRPr lang="tr-TR" dirty="0"/>
          </a:p>
          <a:p>
            <a:endParaRPr lang="tr-TR" dirty="0"/>
          </a:p>
          <a:p>
            <a:endParaRPr lang="tr-TR" dirty="0"/>
          </a:p>
        </p:txBody>
      </p:sp>
    </p:spTree>
    <p:extLst>
      <p:ext uri="{BB962C8B-B14F-4D97-AF65-F5344CB8AC3E}">
        <p14:creationId xmlns:p14="http://schemas.microsoft.com/office/powerpoint/2010/main" val="36703176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altLang="tr-TR" dirty="0" smtClean="0">
                <a:ea typeface="ＭＳ Ｐゴシック" pitchFamily="34" charset="-128"/>
              </a:rPr>
              <a:t>How to give the project class talk</a:t>
            </a:r>
            <a:endParaRPr lang="tr-TR" dirty="0"/>
          </a:p>
        </p:txBody>
      </p:sp>
      <p:sp>
        <p:nvSpPr>
          <p:cNvPr id="3" name="İçerik Yer Tutucusu 2"/>
          <p:cNvSpPr>
            <a:spLocks noGrp="1"/>
          </p:cNvSpPr>
          <p:nvPr>
            <p:ph idx="1"/>
          </p:nvPr>
        </p:nvSpPr>
        <p:spPr/>
        <p:txBody>
          <a:bodyPr>
            <a:normAutofit lnSpcReduction="10000"/>
          </a:bodyPr>
          <a:lstStyle/>
          <a:p>
            <a:pPr>
              <a:lnSpc>
                <a:spcPct val="90000"/>
              </a:lnSpc>
              <a:buNone/>
            </a:pPr>
            <a:r>
              <a:rPr lang="en-US" altLang="tr-TR" dirty="0" smtClean="0">
                <a:ea typeface="ＭＳ Ｐゴシック" pitchFamily="34" charset="-128"/>
              </a:rPr>
              <a:t>Initial conditions: </a:t>
            </a:r>
          </a:p>
          <a:p>
            <a:pPr>
              <a:lnSpc>
                <a:spcPct val="90000"/>
              </a:lnSpc>
            </a:pPr>
            <a:r>
              <a:rPr lang="en-US" altLang="tr-TR" dirty="0" smtClean="0">
                <a:ea typeface="ＭＳ Ｐゴシック" pitchFamily="34" charset="-128"/>
              </a:rPr>
              <a:t>I started with a great idea</a:t>
            </a:r>
          </a:p>
          <a:p>
            <a:pPr>
              <a:lnSpc>
                <a:spcPct val="90000"/>
              </a:lnSpc>
            </a:pPr>
            <a:r>
              <a:rPr lang="en-US" altLang="tr-TR" dirty="0" smtClean="0">
                <a:ea typeface="ＭＳ Ｐゴシック" pitchFamily="34" charset="-128"/>
              </a:rPr>
              <a:t>It did not work</a:t>
            </a:r>
          </a:p>
          <a:p>
            <a:pPr>
              <a:lnSpc>
                <a:spcPct val="90000"/>
              </a:lnSpc>
            </a:pPr>
            <a:r>
              <a:rPr lang="en-US" altLang="tr-TR" dirty="0" smtClean="0">
                <a:ea typeface="ＭＳ Ｐゴシック" pitchFamily="34" charset="-128"/>
              </a:rPr>
              <a:t>The day before the presentation I found 40 papers that already did this work</a:t>
            </a:r>
          </a:p>
          <a:p>
            <a:pPr>
              <a:lnSpc>
                <a:spcPct val="90000"/>
              </a:lnSpc>
            </a:pPr>
            <a:r>
              <a:rPr lang="en-US" altLang="tr-TR" dirty="0" smtClean="0">
                <a:ea typeface="ＭＳ Ｐゴシック" pitchFamily="34" charset="-128"/>
              </a:rPr>
              <a:t>Then I also realized that the idea was not so great</a:t>
            </a:r>
          </a:p>
          <a:p>
            <a:pPr>
              <a:lnSpc>
                <a:spcPct val="90000"/>
              </a:lnSpc>
              <a:buNone/>
            </a:pPr>
            <a:r>
              <a:rPr lang="en-US" altLang="tr-TR" dirty="0" smtClean="0">
                <a:ea typeface="ＭＳ Ｐゴシック" pitchFamily="34" charset="-128"/>
              </a:rPr>
              <a:t>How do I present?</a:t>
            </a:r>
          </a:p>
          <a:p>
            <a:pPr>
              <a:lnSpc>
                <a:spcPct val="90000"/>
              </a:lnSpc>
            </a:pPr>
            <a:r>
              <a:rPr lang="en-US" altLang="tr-TR" dirty="0" smtClean="0">
                <a:ea typeface="ＭＳ Ｐゴシック" pitchFamily="34" charset="-128"/>
              </a:rPr>
              <a:t>Just give a good talk</a:t>
            </a:r>
          </a:p>
          <a:p>
            <a:endParaRPr lang="tr-TR" dirty="0"/>
          </a:p>
        </p:txBody>
      </p:sp>
    </p:spTree>
    <p:extLst>
      <p:ext uri="{BB962C8B-B14F-4D97-AF65-F5344CB8AC3E}">
        <p14:creationId xmlns:p14="http://schemas.microsoft.com/office/powerpoint/2010/main" val="42391422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Snakes</a:t>
            </a:r>
            <a:r>
              <a:rPr lang="tr-TR" dirty="0"/>
              <a:t>: Active </a:t>
            </a:r>
            <a:r>
              <a:rPr lang="tr-TR" dirty="0" err="1"/>
              <a:t>Contours</a:t>
            </a:r>
            <a:endParaRPr lang="tr-TR" dirty="0"/>
          </a:p>
        </p:txBody>
      </p:sp>
      <p:sp>
        <p:nvSpPr>
          <p:cNvPr id="3" name="İçerik Yer Tutucusu 2"/>
          <p:cNvSpPr>
            <a:spLocks noGrp="1"/>
          </p:cNvSpPr>
          <p:nvPr>
            <p:ph idx="1"/>
          </p:nvPr>
        </p:nvSpPr>
        <p:spPr/>
        <p:txBody>
          <a:bodyPr/>
          <a:lstStyle/>
          <a:p>
            <a:r>
              <a:rPr lang="en-US" dirty="0" smtClean="0"/>
              <a:t>Contour </a:t>
            </a:r>
            <a:r>
              <a:rPr lang="en-US" dirty="0"/>
              <a:t>Evolution </a:t>
            </a:r>
            <a:r>
              <a:rPr lang="en-US" dirty="0" smtClean="0"/>
              <a:t>for</a:t>
            </a:r>
            <a:r>
              <a:rPr lang="tr-TR" dirty="0" smtClean="0"/>
              <a:t> s</a:t>
            </a:r>
            <a:r>
              <a:rPr lang="en-US" dirty="0" err="1" smtClean="0"/>
              <a:t>egmenting</a:t>
            </a:r>
            <a:r>
              <a:rPr lang="en-US" dirty="0" smtClean="0"/>
              <a:t> </a:t>
            </a:r>
            <a:r>
              <a:rPr lang="en-US" dirty="0"/>
              <a:t>an </a:t>
            </a:r>
            <a:r>
              <a:rPr lang="tr-TR" dirty="0" smtClean="0"/>
              <a:t>a</a:t>
            </a:r>
            <a:r>
              <a:rPr lang="en-US" dirty="0" err="1" smtClean="0"/>
              <a:t>rtery</a:t>
            </a:r>
            <a:endParaRPr lang="tr-TR"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646" y="2708920"/>
            <a:ext cx="119062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8822" y="2696344"/>
            <a:ext cx="1190625"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2708920"/>
            <a:ext cx="1181100"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2550" y="2677294"/>
            <a:ext cx="1181100"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0232" y="2674597"/>
            <a:ext cx="1190625"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509" y="2677294"/>
            <a:ext cx="1181100"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6191" y="2674597"/>
            <a:ext cx="1190625"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699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Histograms</a:t>
            </a:r>
            <a:endParaRPr lang="tr-TR" dirty="0"/>
          </a:p>
        </p:txBody>
      </p:sp>
      <p:sp>
        <p:nvSpPr>
          <p:cNvPr id="3" name="İçerik Yer Tutucusu 2"/>
          <p:cNvSpPr>
            <a:spLocks noGrp="1"/>
          </p:cNvSpPr>
          <p:nvPr>
            <p:ph idx="1"/>
          </p:nvPr>
        </p:nvSpPr>
        <p:spPr/>
        <p:txBody>
          <a:bodyPr/>
          <a:lstStyle/>
          <a:p>
            <a:endParaRPr lang="tr-TR"/>
          </a:p>
        </p:txBody>
      </p:sp>
      <p:graphicFrame>
        <p:nvGraphicFramePr>
          <p:cNvPr id="4" name="Nesne 3"/>
          <p:cNvGraphicFramePr>
            <a:graphicFrameLocks noChangeAspect="1"/>
          </p:cNvGraphicFramePr>
          <p:nvPr/>
        </p:nvGraphicFramePr>
        <p:xfrm>
          <a:off x="1130300" y="1447800"/>
          <a:ext cx="7119938" cy="4333875"/>
        </p:xfrm>
        <a:graphic>
          <a:graphicData uri="http://schemas.openxmlformats.org/presentationml/2006/ole">
            <mc:AlternateContent xmlns:mc="http://schemas.openxmlformats.org/markup-compatibility/2006">
              <mc:Choice xmlns:v="urn:schemas-microsoft-com:vml" Requires="v">
                <p:oleObj spid="_x0000_s13372" name="Image" r:id="rId3" imgW="10686904" imgH="5781857" progId="Photoshop.Image.4">
                  <p:embed/>
                </p:oleObj>
              </mc:Choice>
              <mc:Fallback>
                <p:oleObj name="Image" r:id="rId3" imgW="10686904" imgH="5781857" progId="Photoshop.Image.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300" y="1447800"/>
                        <a:ext cx="7119938" cy="4333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359640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Expectation</a:t>
            </a:r>
            <a:r>
              <a:rPr lang="tr-TR" dirty="0" smtClean="0"/>
              <a:t> </a:t>
            </a:r>
            <a:r>
              <a:rPr lang="tr-TR" dirty="0" err="1"/>
              <a:t>Maximization</a:t>
            </a:r>
            <a:r>
              <a:rPr lang="tr-TR" dirty="0"/>
              <a:t> (EM)</a:t>
            </a:r>
          </a:p>
        </p:txBody>
      </p:sp>
      <p:sp>
        <p:nvSpPr>
          <p:cNvPr id="3" name="İçerik Yer Tutucusu 2"/>
          <p:cNvSpPr>
            <a:spLocks noGrp="1"/>
          </p:cNvSpPr>
          <p:nvPr>
            <p:ph idx="1"/>
          </p:nvPr>
        </p:nvSpPr>
        <p:spPr/>
        <p:txBody>
          <a:bodyPr/>
          <a:lstStyle/>
          <a:p>
            <a:r>
              <a:rPr lang="tr-TR" dirty="0" err="1" smtClean="0"/>
              <a:t>Color</a:t>
            </a:r>
            <a:r>
              <a:rPr lang="tr-TR" dirty="0" smtClean="0"/>
              <a:t> </a:t>
            </a:r>
            <a:r>
              <a:rPr lang="tr-TR" dirty="0" err="1" smtClean="0"/>
              <a:t>segmentation</a:t>
            </a:r>
            <a:endParaRPr lang="tr-TR"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924944"/>
            <a:ext cx="8388424" cy="1902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50852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Bayesian</a:t>
            </a:r>
            <a:r>
              <a:rPr lang="tr-TR" dirty="0" smtClean="0"/>
              <a:t> </a:t>
            </a:r>
            <a:r>
              <a:rPr lang="tr-TR" dirty="0" err="1" smtClean="0"/>
              <a:t>Methods</a:t>
            </a:r>
            <a:endParaRPr lang="tr-TR" dirty="0"/>
          </a:p>
        </p:txBody>
      </p:sp>
      <p:sp>
        <p:nvSpPr>
          <p:cNvPr id="3" name="İçerik Yer Tutucusu 2"/>
          <p:cNvSpPr>
            <a:spLocks noGrp="1"/>
          </p:cNvSpPr>
          <p:nvPr>
            <p:ph idx="1"/>
          </p:nvPr>
        </p:nvSpPr>
        <p:spPr/>
        <p:txBody>
          <a:bodyPr>
            <a:normAutofit/>
          </a:bodyPr>
          <a:lstStyle/>
          <a:p>
            <a:r>
              <a:rPr lang="en-US" dirty="0" smtClean="0"/>
              <a:t>Prior probability</a:t>
            </a:r>
            <a:endParaRPr lang="tr-TR" dirty="0" smtClean="0"/>
          </a:p>
          <a:p>
            <a:pPr lvl="1"/>
            <a:r>
              <a:rPr lang="en-US" dirty="0" smtClean="0"/>
              <a:t>Expected </a:t>
            </a:r>
            <a:r>
              <a:rPr lang="en-US" dirty="0"/>
              <a:t>distribution of models</a:t>
            </a:r>
          </a:p>
          <a:p>
            <a:endParaRPr lang="tr-TR" dirty="0"/>
          </a:p>
          <a:p>
            <a:r>
              <a:rPr lang="en-US" dirty="0" smtClean="0"/>
              <a:t>Conditional </a:t>
            </a:r>
            <a:r>
              <a:rPr lang="en-US" dirty="0"/>
              <a:t>probability </a:t>
            </a:r>
            <a:r>
              <a:rPr lang="en-US" dirty="0" smtClean="0"/>
              <a:t>P(A|B)</a:t>
            </a:r>
            <a:r>
              <a:rPr lang="tr-TR" dirty="0" smtClean="0"/>
              <a:t> </a:t>
            </a:r>
          </a:p>
          <a:p>
            <a:pPr lvl="1"/>
            <a:r>
              <a:rPr lang="en-US" dirty="0" smtClean="0"/>
              <a:t>Probability </a:t>
            </a:r>
            <a:r>
              <a:rPr lang="en-US" dirty="0"/>
              <a:t>of observation </a:t>
            </a:r>
            <a:r>
              <a:rPr lang="en-US" dirty="0" smtClean="0"/>
              <a:t>A</a:t>
            </a:r>
            <a:r>
              <a:rPr lang="tr-TR" dirty="0" smtClean="0"/>
              <a:t> </a:t>
            </a:r>
            <a:r>
              <a:rPr lang="en-US" dirty="0" smtClean="0"/>
              <a:t>given </a:t>
            </a:r>
            <a:r>
              <a:rPr lang="en-US" dirty="0"/>
              <a:t>model B</a:t>
            </a:r>
          </a:p>
          <a:p>
            <a:endParaRPr lang="tr-TR" dirty="0"/>
          </a:p>
          <a:p>
            <a:r>
              <a:rPr lang="en-US" dirty="0" err="1" smtClean="0"/>
              <a:t>Bayes’s</a:t>
            </a:r>
            <a:r>
              <a:rPr lang="en-US" dirty="0" smtClean="0"/>
              <a:t> Rule</a:t>
            </a:r>
            <a:r>
              <a:rPr lang="tr-TR" dirty="0" smtClean="0"/>
              <a:t> </a:t>
            </a:r>
            <a:r>
              <a:rPr lang="en-US" dirty="0" smtClean="0"/>
              <a:t>P(B|A</a:t>
            </a:r>
            <a:r>
              <a:rPr lang="en-US" dirty="0"/>
              <a:t>) = P(A|B) ⋅P(B) / </a:t>
            </a:r>
            <a:r>
              <a:rPr lang="en-US" dirty="0" smtClean="0"/>
              <a:t>P(A)</a:t>
            </a:r>
            <a:endParaRPr lang="tr-TR" dirty="0"/>
          </a:p>
          <a:p>
            <a:pPr lvl="1"/>
            <a:r>
              <a:rPr lang="en-US" dirty="0" smtClean="0"/>
              <a:t>Probability </a:t>
            </a:r>
            <a:r>
              <a:rPr lang="en-US" dirty="0"/>
              <a:t>of model B given observation A</a:t>
            </a:r>
          </a:p>
          <a:p>
            <a:endParaRPr lang="tr-TR" dirty="0"/>
          </a:p>
          <a:p>
            <a:endParaRPr lang="tr-TR" dirty="0"/>
          </a:p>
        </p:txBody>
      </p:sp>
    </p:spTree>
    <p:extLst>
      <p:ext uri="{BB962C8B-B14F-4D97-AF65-F5344CB8AC3E}">
        <p14:creationId xmlns:p14="http://schemas.microsoft.com/office/powerpoint/2010/main" val="15197663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Bayesian</a:t>
            </a:r>
            <a:r>
              <a:rPr lang="tr-TR" dirty="0" smtClean="0"/>
              <a:t> </a:t>
            </a:r>
            <a:r>
              <a:rPr lang="tr-TR" dirty="0" err="1"/>
              <a:t>Methods</a:t>
            </a:r>
            <a:endParaRPr lang="tr-TR" dirty="0"/>
          </a:p>
        </p:txBody>
      </p:sp>
      <p:sp>
        <p:nvSpPr>
          <p:cNvPr id="3" name="İçerik Yer Tutucusu 2"/>
          <p:cNvSpPr>
            <a:spLocks noGrp="1"/>
          </p:cNvSpPr>
          <p:nvPr>
            <p:ph idx="1"/>
          </p:nvPr>
        </p:nvSpPr>
        <p:spPr/>
        <p:txBody>
          <a:bodyPr/>
          <a:lstStyle/>
          <a:p>
            <a:endParaRPr lang="tr-TR"/>
          </a:p>
        </p:txBody>
      </p:sp>
      <p:pic>
        <p:nvPicPr>
          <p:cNvPr id="1638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616" y="2204864"/>
            <a:ext cx="1333500"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616" y="4131575"/>
            <a:ext cx="1371600"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2296950"/>
            <a:ext cx="3876675"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1241" y="4131575"/>
            <a:ext cx="3810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37562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smtClean="0"/>
              <a:t>High-Level </a:t>
            </a:r>
            <a:r>
              <a:rPr lang="tr-TR" dirty="0" err="1"/>
              <a:t>Vision</a:t>
            </a:r>
            <a:endParaRPr lang="tr-TR" dirty="0"/>
          </a:p>
        </p:txBody>
      </p:sp>
      <p:sp>
        <p:nvSpPr>
          <p:cNvPr id="3" name="İçerik Yer Tutucusu 2"/>
          <p:cNvSpPr>
            <a:spLocks noGrp="1"/>
          </p:cNvSpPr>
          <p:nvPr>
            <p:ph idx="1"/>
          </p:nvPr>
        </p:nvSpPr>
        <p:spPr/>
        <p:txBody>
          <a:bodyPr>
            <a:normAutofit/>
          </a:bodyPr>
          <a:lstStyle/>
          <a:p>
            <a:r>
              <a:rPr lang="tr-TR" dirty="0" smtClean="0"/>
              <a:t>Human </a:t>
            </a:r>
            <a:r>
              <a:rPr lang="tr-TR" dirty="0" err="1"/>
              <a:t>mechanisms</a:t>
            </a:r>
            <a:r>
              <a:rPr lang="tr-TR" dirty="0"/>
              <a:t>: </a:t>
            </a:r>
            <a:r>
              <a:rPr lang="tr-TR" dirty="0" smtClean="0"/>
              <a:t>???</a:t>
            </a:r>
          </a:p>
          <a:p>
            <a:endParaRPr lang="tr-TR" dirty="0"/>
          </a:p>
          <a:p>
            <a:r>
              <a:rPr lang="tr-TR" dirty="0" err="1" smtClean="0"/>
              <a:t>Computational</a:t>
            </a:r>
            <a:r>
              <a:rPr lang="tr-TR" dirty="0" smtClean="0"/>
              <a:t> </a:t>
            </a:r>
            <a:r>
              <a:rPr lang="tr-TR" dirty="0" err="1" smtClean="0"/>
              <a:t>mechanisms</a:t>
            </a:r>
            <a:endParaRPr lang="tr-TR" dirty="0" smtClean="0"/>
          </a:p>
          <a:p>
            <a:pPr lvl="1"/>
            <a:r>
              <a:rPr lang="tr-TR" dirty="0" err="1" smtClean="0"/>
              <a:t>Bayesian</a:t>
            </a:r>
            <a:r>
              <a:rPr lang="tr-TR" dirty="0" smtClean="0"/>
              <a:t> </a:t>
            </a:r>
            <a:r>
              <a:rPr lang="tr-TR" dirty="0" err="1"/>
              <a:t>networks</a:t>
            </a:r>
            <a:endParaRPr lang="tr-TR" dirty="0"/>
          </a:p>
          <a:p>
            <a:pPr lvl="1"/>
            <a:r>
              <a:rPr lang="tr-TR" dirty="0"/>
              <a:t>Templates</a:t>
            </a:r>
          </a:p>
          <a:p>
            <a:pPr lvl="1"/>
            <a:r>
              <a:rPr lang="tr-TR" dirty="0" err="1"/>
              <a:t>Linear</a:t>
            </a:r>
            <a:r>
              <a:rPr lang="tr-TR" dirty="0"/>
              <a:t> </a:t>
            </a:r>
            <a:r>
              <a:rPr lang="tr-TR" dirty="0" err="1"/>
              <a:t>subspace</a:t>
            </a:r>
            <a:r>
              <a:rPr lang="tr-TR" dirty="0"/>
              <a:t> </a:t>
            </a:r>
            <a:r>
              <a:rPr lang="tr-TR" dirty="0" err="1"/>
              <a:t>methods</a:t>
            </a:r>
            <a:endParaRPr lang="tr-TR" dirty="0"/>
          </a:p>
          <a:p>
            <a:pPr lvl="1"/>
            <a:r>
              <a:rPr lang="tr-TR" dirty="0" err="1"/>
              <a:t>Kinematic</a:t>
            </a:r>
            <a:r>
              <a:rPr lang="tr-TR" dirty="0"/>
              <a:t> </a:t>
            </a:r>
            <a:r>
              <a:rPr lang="tr-TR" dirty="0" err="1"/>
              <a:t>models</a:t>
            </a:r>
            <a:endParaRPr lang="tr-TR" dirty="0"/>
          </a:p>
          <a:p>
            <a:endParaRPr lang="tr-TR" dirty="0"/>
          </a:p>
          <a:p>
            <a:endParaRPr lang="tr-TR" dirty="0"/>
          </a:p>
          <a:p>
            <a:endParaRPr lang="tr-TR" dirty="0"/>
          </a:p>
        </p:txBody>
      </p:sp>
    </p:spTree>
    <p:extLst>
      <p:ext uri="{BB962C8B-B14F-4D97-AF65-F5344CB8AC3E}">
        <p14:creationId xmlns:p14="http://schemas.microsoft.com/office/powerpoint/2010/main" val="33159906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Template-Based</a:t>
            </a:r>
            <a:r>
              <a:rPr lang="tr-TR" dirty="0" smtClean="0"/>
              <a:t> </a:t>
            </a:r>
            <a:r>
              <a:rPr lang="tr-TR" dirty="0" err="1"/>
              <a:t>Methods</a:t>
            </a:r>
            <a:endParaRPr lang="tr-TR" dirty="0"/>
          </a:p>
        </p:txBody>
      </p:sp>
      <p:sp>
        <p:nvSpPr>
          <p:cNvPr id="3" name="İçerik Yer Tutucusu 2"/>
          <p:cNvSpPr>
            <a:spLocks noGrp="1"/>
          </p:cNvSpPr>
          <p:nvPr>
            <p:ph idx="1"/>
          </p:nvPr>
        </p:nvSpPr>
        <p:spPr/>
        <p:txBody>
          <a:bodyPr/>
          <a:lstStyle/>
          <a:p>
            <a:r>
              <a:rPr lang="tr-TR" dirty="0" err="1" smtClean="0"/>
              <a:t>Cootes</a:t>
            </a:r>
            <a:r>
              <a:rPr lang="tr-TR" dirty="0" smtClean="0"/>
              <a:t> </a:t>
            </a:r>
            <a:r>
              <a:rPr lang="tr-TR" dirty="0"/>
              <a:t>et al.</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2348880"/>
            <a:ext cx="2686595" cy="3299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40858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Linear</a:t>
            </a:r>
            <a:r>
              <a:rPr lang="tr-TR" dirty="0" smtClean="0"/>
              <a:t> </a:t>
            </a:r>
            <a:r>
              <a:rPr lang="tr-TR" dirty="0" err="1"/>
              <a:t>Subspaces</a:t>
            </a:r>
            <a:endParaRPr lang="tr-TR" dirty="0"/>
          </a:p>
        </p:txBody>
      </p:sp>
      <p:sp>
        <p:nvSpPr>
          <p:cNvPr id="3" name="İçerik Yer Tutucusu 2"/>
          <p:cNvSpPr>
            <a:spLocks noGrp="1"/>
          </p:cNvSpPr>
          <p:nvPr>
            <p:ph idx="1"/>
          </p:nvPr>
        </p:nvSpPr>
        <p:spPr/>
        <p:txBody>
          <a:bodyPr/>
          <a:lstStyle/>
          <a:p>
            <a:endParaRPr lang="tr-T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1810059"/>
            <a:ext cx="3984160" cy="3808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07003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tr-TR" dirty="0" err="1" smtClean="0"/>
              <a:t>Principal</a:t>
            </a:r>
            <a:r>
              <a:rPr lang="tr-TR" dirty="0" smtClean="0"/>
              <a:t> </a:t>
            </a:r>
            <a:r>
              <a:rPr lang="tr-TR" dirty="0"/>
              <a:t>Components Analysis (PCA)</a:t>
            </a:r>
          </a:p>
        </p:txBody>
      </p:sp>
      <p:sp>
        <p:nvSpPr>
          <p:cNvPr id="3" name="İçerik Yer Tutucusu 2"/>
          <p:cNvSpPr>
            <a:spLocks noGrp="1"/>
          </p:cNvSpPr>
          <p:nvPr>
            <p:ph idx="1"/>
          </p:nvPr>
        </p:nvSpPr>
        <p:spPr>
          <a:xfrm>
            <a:off x="1331640" y="1936625"/>
            <a:ext cx="1378496" cy="604663"/>
          </a:xfrm>
        </p:spPr>
        <p:txBody>
          <a:bodyPr/>
          <a:lstStyle/>
          <a:p>
            <a:pPr marL="0" indent="0">
              <a:buNone/>
            </a:pPr>
            <a:r>
              <a:rPr lang="tr-TR" dirty="0" smtClean="0"/>
              <a:t>Data</a:t>
            </a:r>
            <a:endParaRPr lang="tr-TR" dirty="0"/>
          </a:p>
        </p:txBody>
      </p:sp>
      <p:sp>
        <p:nvSpPr>
          <p:cNvPr id="5" name="İçerik Yer Tutucusu 2"/>
          <p:cNvSpPr txBox="1">
            <a:spLocks/>
          </p:cNvSpPr>
          <p:nvPr/>
        </p:nvSpPr>
        <p:spPr>
          <a:xfrm>
            <a:off x="5508104" y="1916832"/>
            <a:ext cx="3312368" cy="7301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tr-TR" dirty="0" smtClean="0"/>
              <a:t>New </a:t>
            </a:r>
            <a:r>
              <a:rPr lang="tr-TR" dirty="0" err="1" smtClean="0"/>
              <a:t>basis</a:t>
            </a:r>
            <a:r>
              <a:rPr lang="tr-TR" dirty="0" smtClean="0"/>
              <a:t> </a:t>
            </a:r>
            <a:r>
              <a:rPr lang="tr-TR" dirty="0" err="1" smtClean="0"/>
              <a:t>vectors</a:t>
            </a:r>
            <a:endParaRPr lang="tr-TR" dirty="0" smtClean="0"/>
          </a:p>
        </p:txBody>
      </p:sp>
      <p:sp>
        <p:nvSpPr>
          <p:cNvPr id="6" name="İçerik Yer Tutucusu 2"/>
          <p:cNvSpPr txBox="1">
            <a:spLocks/>
          </p:cNvSpPr>
          <p:nvPr/>
        </p:nvSpPr>
        <p:spPr>
          <a:xfrm>
            <a:off x="3718953" y="3212976"/>
            <a:ext cx="936104" cy="7301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tr-TR" dirty="0" smtClean="0"/>
              <a:t>PCA</a:t>
            </a:r>
          </a:p>
        </p:txBody>
      </p:sp>
      <p:sp>
        <p:nvSpPr>
          <p:cNvPr id="4" name="Şeritli Sağ Ok 3"/>
          <p:cNvSpPr/>
          <p:nvPr/>
        </p:nvSpPr>
        <p:spPr>
          <a:xfrm>
            <a:off x="3706214" y="3943162"/>
            <a:ext cx="1512168" cy="56595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8436"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5062" y="2708920"/>
            <a:ext cx="3528392" cy="3553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20072" y="2746190"/>
            <a:ext cx="3719624" cy="3673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63239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dirty="0" err="1" smtClean="0"/>
              <a:t>Kinematic</a:t>
            </a:r>
            <a:r>
              <a:rPr lang="tr-TR" dirty="0" smtClean="0"/>
              <a:t> </a:t>
            </a:r>
            <a:r>
              <a:rPr lang="tr-TR" dirty="0" err="1"/>
              <a:t>Models</a:t>
            </a:r>
            <a:endParaRPr lang="tr-TR" dirty="0"/>
          </a:p>
        </p:txBody>
      </p:sp>
      <p:sp>
        <p:nvSpPr>
          <p:cNvPr id="3" name="İçerik Yer Tutucusu 2"/>
          <p:cNvSpPr>
            <a:spLocks noGrp="1"/>
          </p:cNvSpPr>
          <p:nvPr>
            <p:ph idx="1"/>
          </p:nvPr>
        </p:nvSpPr>
        <p:spPr>
          <a:xfrm>
            <a:off x="3779912" y="1600200"/>
            <a:ext cx="4906888" cy="4525963"/>
          </a:xfrm>
        </p:spPr>
        <p:txBody>
          <a:bodyPr>
            <a:normAutofit fontScale="85000" lnSpcReduction="20000"/>
          </a:bodyPr>
          <a:lstStyle/>
          <a:p>
            <a:r>
              <a:rPr lang="en-US" dirty="0" smtClean="0"/>
              <a:t>Optical </a:t>
            </a:r>
            <a:r>
              <a:rPr lang="en-US" dirty="0"/>
              <a:t>Flow/Feature tracking: no constraints</a:t>
            </a:r>
          </a:p>
          <a:p>
            <a:endParaRPr lang="tr-TR" dirty="0"/>
          </a:p>
          <a:p>
            <a:r>
              <a:rPr lang="tr-TR" dirty="0" err="1"/>
              <a:t>Layered</a:t>
            </a:r>
            <a:r>
              <a:rPr lang="tr-TR" dirty="0"/>
              <a:t> Motion: </a:t>
            </a:r>
            <a:r>
              <a:rPr lang="tr-TR" dirty="0" err="1"/>
              <a:t>rigid</a:t>
            </a:r>
            <a:r>
              <a:rPr lang="tr-TR" dirty="0"/>
              <a:t> </a:t>
            </a:r>
            <a:r>
              <a:rPr lang="tr-TR" dirty="0" err="1"/>
              <a:t>constraints</a:t>
            </a:r>
            <a:endParaRPr lang="tr-TR" dirty="0"/>
          </a:p>
          <a:p>
            <a:endParaRPr lang="tr-TR" dirty="0"/>
          </a:p>
          <a:p>
            <a:r>
              <a:rPr lang="tr-TR" dirty="0" err="1"/>
              <a:t>Articulated</a:t>
            </a:r>
            <a:r>
              <a:rPr lang="tr-TR" dirty="0"/>
              <a:t>: </a:t>
            </a:r>
            <a:r>
              <a:rPr lang="tr-TR" dirty="0" err="1"/>
              <a:t>kinematic</a:t>
            </a:r>
            <a:r>
              <a:rPr lang="tr-TR" dirty="0"/>
              <a:t> </a:t>
            </a:r>
            <a:r>
              <a:rPr lang="tr-TR" dirty="0" err="1"/>
              <a:t>chain</a:t>
            </a:r>
            <a:r>
              <a:rPr lang="tr-TR" dirty="0"/>
              <a:t> </a:t>
            </a:r>
            <a:r>
              <a:rPr lang="tr-TR" dirty="0" err="1"/>
              <a:t>constraints</a:t>
            </a:r>
            <a:endParaRPr lang="tr-TR" dirty="0"/>
          </a:p>
          <a:p>
            <a:endParaRPr lang="tr-TR" dirty="0"/>
          </a:p>
          <a:p>
            <a:r>
              <a:rPr lang="tr-TR" dirty="0" err="1"/>
              <a:t>Nonrigid</a:t>
            </a:r>
            <a:r>
              <a:rPr lang="tr-TR" dirty="0"/>
              <a:t>: </a:t>
            </a:r>
            <a:r>
              <a:rPr lang="tr-TR" dirty="0" err="1"/>
              <a:t>implicit</a:t>
            </a:r>
            <a:r>
              <a:rPr lang="tr-TR" dirty="0"/>
              <a:t> /</a:t>
            </a:r>
            <a:r>
              <a:rPr lang="tr-TR" dirty="0" err="1"/>
              <a:t>learned</a:t>
            </a:r>
            <a:r>
              <a:rPr lang="tr-TR" dirty="0"/>
              <a:t> </a:t>
            </a:r>
            <a:r>
              <a:rPr lang="tr-TR" dirty="0" err="1"/>
              <a:t>constraints</a:t>
            </a:r>
            <a:endParaRPr lang="tr-TR" dirty="0"/>
          </a:p>
          <a:p>
            <a:endParaRPr lang="tr-TR"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594610"/>
            <a:ext cx="985293" cy="1122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765" y="3850168"/>
            <a:ext cx="932709" cy="1163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431" y="5320206"/>
            <a:ext cx="918044" cy="773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1297709"/>
            <a:ext cx="1750538" cy="5016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51287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fontScale="90000"/>
          </a:bodyPr>
          <a:lstStyle/>
          <a:p>
            <a:r>
              <a:rPr lang="en-US" altLang="tr-TR" dirty="0" smtClean="0">
                <a:ea typeface="ＭＳ Ｐゴシック" pitchFamily="34" charset="-128"/>
              </a:rPr>
              <a:t>Sources on </a:t>
            </a:r>
            <a:r>
              <a:rPr lang="tr-TR" altLang="tr-TR" dirty="0" smtClean="0">
                <a:ea typeface="ＭＳ Ｐゴシック" pitchFamily="34" charset="-128"/>
              </a:rPr>
              <a:t>W</a:t>
            </a:r>
            <a:r>
              <a:rPr lang="en-US" altLang="tr-TR" dirty="0" err="1" smtClean="0">
                <a:ea typeface="ＭＳ Ｐゴシック" pitchFamily="34" charset="-128"/>
              </a:rPr>
              <a:t>riting</a:t>
            </a:r>
            <a:r>
              <a:rPr lang="en-US" altLang="tr-TR" dirty="0" smtClean="0">
                <a:ea typeface="ＭＳ Ｐゴシック" pitchFamily="34" charset="-128"/>
              </a:rPr>
              <a:t> </a:t>
            </a:r>
            <a:r>
              <a:rPr lang="tr-TR" altLang="tr-TR" dirty="0" smtClean="0">
                <a:ea typeface="ＭＳ Ｐゴシック" pitchFamily="34" charset="-128"/>
              </a:rPr>
              <a:t>T</a:t>
            </a:r>
            <a:r>
              <a:rPr lang="en-US" altLang="tr-TR" dirty="0" err="1" smtClean="0">
                <a:ea typeface="ＭＳ Ｐゴシック" pitchFamily="34" charset="-128"/>
              </a:rPr>
              <a:t>echnical</a:t>
            </a:r>
            <a:r>
              <a:rPr lang="en-US" altLang="tr-TR" dirty="0" smtClean="0">
                <a:ea typeface="ＭＳ Ｐゴシック" pitchFamily="34" charset="-128"/>
              </a:rPr>
              <a:t> </a:t>
            </a:r>
            <a:r>
              <a:rPr lang="tr-TR" altLang="tr-TR" dirty="0" smtClean="0">
                <a:ea typeface="ＭＳ Ｐゴシック" pitchFamily="34" charset="-128"/>
              </a:rPr>
              <a:t>P</a:t>
            </a:r>
            <a:r>
              <a:rPr lang="en-US" altLang="tr-TR" dirty="0" err="1" smtClean="0">
                <a:ea typeface="ＭＳ Ｐゴシック" pitchFamily="34" charset="-128"/>
              </a:rPr>
              <a:t>apers</a:t>
            </a:r>
            <a:endParaRPr lang="tr-TR" dirty="0"/>
          </a:p>
        </p:txBody>
      </p:sp>
      <p:sp>
        <p:nvSpPr>
          <p:cNvPr id="3" name="İçerik Yer Tutucusu 2"/>
          <p:cNvSpPr>
            <a:spLocks noGrp="1"/>
          </p:cNvSpPr>
          <p:nvPr>
            <p:ph idx="1"/>
          </p:nvPr>
        </p:nvSpPr>
        <p:spPr/>
        <p:txBody>
          <a:bodyPr>
            <a:normAutofit/>
          </a:bodyPr>
          <a:lstStyle/>
          <a:p>
            <a:pPr marL="273050" indent="0">
              <a:lnSpc>
                <a:spcPct val="80000"/>
              </a:lnSpc>
              <a:spcAft>
                <a:spcPts val="600"/>
              </a:spcAft>
              <a:buNone/>
            </a:pPr>
            <a:r>
              <a:rPr lang="en-US" altLang="tr-TR" dirty="0" smtClean="0">
                <a:ea typeface="ＭＳ Ｐゴシック" pitchFamily="34" charset="-128"/>
              </a:rPr>
              <a:t>How to Get Your SIGGRAPH Paper Rejected, Jim </a:t>
            </a:r>
            <a:r>
              <a:rPr lang="en-US" altLang="tr-TR" dirty="0" err="1" smtClean="0">
                <a:ea typeface="ＭＳ Ｐゴシック" pitchFamily="34" charset="-128"/>
              </a:rPr>
              <a:t>Kajiya</a:t>
            </a:r>
            <a:r>
              <a:rPr lang="en-US" altLang="tr-TR" dirty="0" smtClean="0">
                <a:ea typeface="ＭＳ Ｐゴシック" pitchFamily="34" charset="-128"/>
              </a:rPr>
              <a:t>, SIGGRAPH 1993 Papers Chair, </a:t>
            </a:r>
            <a:r>
              <a:rPr lang="en-US" altLang="tr-TR" sz="2200" u="sng" dirty="0">
                <a:solidFill>
                  <a:schemeClr val="accent2"/>
                </a:solidFill>
                <a:ea typeface="ＭＳ Ｐゴシック" pitchFamily="34" charset="-128"/>
              </a:rPr>
              <a:t>https://</a:t>
            </a:r>
            <a:r>
              <a:rPr lang="en-US" altLang="tr-TR" sz="2200" u="sng" dirty="0">
                <a:solidFill>
                  <a:schemeClr val="accent2"/>
                </a:solidFill>
                <a:ea typeface="ＭＳ Ｐゴシック" pitchFamily="34" charset="-128"/>
              </a:rPr>
              <a:t>www.siggraph.org/sites/default/files/kajiya.pdf</a:t>
            </a:r>
            <a:endParaRPr lang="tr-TR" altLang="tr-TR" sz="2200" u="sng" dirty="0">
              <a:solidFill>
                <a:schemeClr val="accent2"/>
              </a:solidFill>
              <a:ea typeface="ＭＳ Ｐゴシック" pitchFamily="34" charset="-128"/>
            </a:endParaRPr>
          </a:p>
          <a:p>
            <a:pPr>
              <a:lnSpc>
                <a:spcPct val="80000"/>
              </a:lnSpc>
              <a:spcAft>
                <a:spcPts val="600"/>
              </a:spcAft>
            </a:pPr>
            <a:endParaRPr lang="tr-TR" altLang="tr-TR" dirty="0" smtClean="0">
              <a:ea typeface="ＭＳ Ｐゴシック" pitchFamily="34" charset="-128"/>
            </a:endParaRPr>
          </a:p>
          <a:p>
            <a:pPr>
              <a:lnSpc>
                <a:spcPct val="80000"/>
              </a:lnSpc>
              <a:spcAft>
                <a:spcPts val="600"/>
              </a:spcAft>
            </a:pPr>
            <a:r>
              <a:rPr lang="tr-TR" altLang="tr-TR" dirty="0" smtClean="0">
                <a:ea typeface="ＭＳ Ｐゴシック" pitchFamily="34" charset="-128"/>
              </a:rPr>
              <a:t>I</a:t>
            </a:r>
            <a:r>
              <a:rPr lang="en-US" altLang="tr-TR" dirty="0" err="1" smtClean="0">
                <a:ea typeface="ＭＳ Ｐゴシック" pitchFamily="34" charset="-128"/>
              </a:rPr>
              <a:t>nformal</a:t>
            </a:r>
            <a:r>
              <a:rPr lang="en-US" altLang="tr-TR" dirty="0" smtClean="0">
                <a:ea typeface="ＭＳ Ｐゴシック" pitchFamily="34" charset="-128"/>
              </a:rPr>
              <a:t> guidelines for writing a paper, </a:t>
            </a:r>
            <a:endParaRPr lang="tr-TR" altLang="tr-TR" dirty="0" smtClean="0">
              <a:ea typeface="ＭＳ Ｐゴシック" pitchFamily="34" charset="-128"/>
            </a:endParaRPr>
          </a:p>
          <a:p>
            <a:pPr marL="273050" indent="0">
              <a:lnSpc>
                <a:spcPct val="80000"/>
              </a:lnSpc>
              <a:spcAft>
                <a:spcPts val="600"/>
              </a:spcAft>
              <a:buNone/>
            </a:pPr>
            <a:r>
              <a:rPr lang="en-US" altLang="tr-TR" dirty="0" smtClean="0">
                <a:ea typeface="ＭＳ Ｐゴシック" pitchFamily="34" charset="-128"/>
              </a:rPr>
              <a:t>Ted </a:t>
            </a:r>
            <a:r>
              <a:rPr lang="en-US" altLang="tr-TR" dirty="0" err="1" smtClean="0">
                <a:ea typeface="ＭＳ Ｐゴシック" pitchFamily="34" charset="-128"/>
              </a:rPr>
              <a:t>Adelson</a:t>
            </a:r>
            <a:r>
              <a:rPr lang="tr-TR" altLang="tr-TR" dirty="0" smtClean="0">
                <a:ea typeface="ＭＳ Ｐゴシック" pitchFamily="34" charset="-128"/>
              </a:rPr>
              <a:t>, </a:t>
            </a:r>
            <a:r>
              <a:rPr lang="en-US" altLang="tr-TR" dirty="0" smtClean="0">
                <a:ea typeface="ＭＳ Ｐゴシック" pitchFamily="34" charset="-128"/>
              </a:rPr>
              <a:t>1991</a:t>
            </a:r>
            <a:r>
              <a:rPr lang="tr-TR" altLang="tr-TR" dirty="0" smtClean="0">
                <a:ea typeface="ＭＳ Ｐゴシック" pitchFamily="34" charset="-128"/>
              </a:rPr>
              <a:t>.</a:t>
            </a:r>
            <a:r>
              <a:rPr lang="en-US" altLang="tr-TR" dirty="0" smtClean="0">
                <a:ea typeface="ＭＳ Ｐゴシック" pitchFamily="34" charset="-128"/>
              </a:rPr>
              <a:t> </a:t>
            </a:r>
            <a:r>
              <a:rPr lang="en-US" altLang="tr-TR" sz="2200" u="sng" dirty="0" smtClean="0">
                <a:solidFill>
                  <a:schemeClr val="accent2"/>
                </a:solidFill>
                <a:ea typeface="ＭＳ Ｐゴシック" pitchFamily="34" charset="-128"/>
              </a:rPr>
              <a:t>http</a:t>
            </a:r>
            <a:r>
              <a:rPr lang="en-US" altLang="tr-TR" sz="2200" u="sng" dirty="0">
                <a:solidFill>
                  <a:schemeClr val="accent2"/>
                </a:solidFill>
                <a:ea typeface="ＭＳ Ｐゴシック" pitchFamily="34" charset="-128"/>
              </a:rPr>
              <a:t>://www.ai.mit.edu/courses/6.899/papers/ted.htm</a:t>
            </a:r>
          </a:p>
          <a:p>
            <a:pPr>
              <a:lnSpc>
                <a:spcPct val="80000"/>
              </a:lnSpc>
            </a:pPr>
            <a:endParaRPr lang="tr-TR" altLang="tr-TR" dirty="0" smtClean="0">
              <a:ea typeface="ＭＳ Ｐゴシック" pitchFamily="34" charset="-128"/>
            </a:endParaRPr>
          </a:p>
          <a:p>
            <a:pPr>
              <a:lnSpc>
                <a:spcPct val="80000"/>
              </a:lnSpc>
            </a:pPr>
            <a:r>
              <a:rPr lang="en-US" altLang="tr-TR" dirty="0" smtClean="0">
                <a:ea typeface="ＭＳ Ｐゴシック" pitchFamily="34" charset="-128"/>
              </a:rPr>
              <a:t>Notes on technical writing, Don Knuth, 1989. </a:t>
            </a:r>
          </a:p>
          <a:p>
            <a:pPr marL="0" indent="355600">
              <a:lnSpc>
                <a:spcPct val="80000"/>
              </a:lnSpc>
              <a:spcAft>
                <a:spcPts val="600"/>
              </a:spcAft>
              <a:buNone/>
            </a:pPr>
            <a:r>
              <a:rPr lang="tr-TR" sz="2200" u="sng" dirty="0" smtClean="0">
                <a:solidFill>
                  <a:schemeClr val="accent2"/>
                </a:solidFill>
                <a:ea typeface="ＭＳ Ｐゴシック" pitchFamily="34" charset="-128"/>
              </a:rPr>
              <a:t>http</a:t>
            </a:r>
            <a:r>
              <a:rPr lang="tr-TR" sz="2200" u="sng" dirty="0">
                <a:solidFill>
                  <a:schemeClr val="accent2"/>
                </a:solidFill>
                <a:ea typeface="ＭＳ Ｐゴシック" pitchFamily="34" charset="-128"/>
              </a:rPr>
              <a:t>://w</a:t>
            </a:r>
            <a:r>
              <a:rPr lang="en-US" altLang="tr-TR" sz="2200" u="sng" dirty="0">
                <a:solidFill>
                  <a:schemeClr val="accent2"/>
                </a:solidFill>
                <a:ea typeface="ＭＳ Ｐゴシック" pitchFamily="34" charset="-128"/>
              </a:rPr>
              <a:t>ww.ai.mit.edu/courses/6.899/papers/knuthAll.pdf</a:t>
            </a:r>
            <a:endParaRPr lang="tr-TR" sz="2200" u="sng" dirty="0">
              <a:solidFill>
                <a:schemeClr val="accent2"/>
              </a:solidFill>
              <a:ea typeface="ＭＳ Ｐゴシック" pitchFamily="34" charset="-128"/>
            </a:endParaRPr>
          </a:p>
        </p:txBody>
      </p:sp>
    </p:spTree>
    <p:extLst>
      <p:ext uri="{BB962C8B-B14F-4D97-AF65-F5344CB8AC3E}">
        <p14:creationId xmlns:p14="http://schemas.microsoft.com/office/powerpoint/2010/main" val="18150771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Homework</a:t>
            </a:r>
            <a:endParaRPr lang="tr-TR" dirty="0"/>
          </a:p>
        </p:txBody>
      </p:sp>
      <p:sp>
        <p:nvSpPr>
          <p:cNvPr id="3" name="İçerik Yer Tutucusu 2"/>
          <p:cNvSpPr>
            <a:spLocks noGrp="1"/>
          </p:cNvSpPr>
          <p:nvPr>
            <p:ph idx="1"/>
          </p:nvPr>
        </p:nvSpPr>
        <p:spPr/>
        <p:txBody>
          <a:bodyPr/>
          <a:lstStyle/>
          <a:p>
            <a:pPr marL="514350" indent="-514350">
              <a:buFont typeface="+mj-lt"/>
              <a:buAutoNum type="arabicPeriod"/>
            </a:pPr>
            <a:r>
              <a:rPr lang="tr-TR" dirty="0" err="1" smtClean="0"/>
              <a:t>Consider</a:t>
            </a:r>
            <a:r>
              <a:rPr lang="tr-TR" dirty="0" smtClean="0"/>
              <a:t> on </a:t>
            </a:r>
            <a:r>
              <a:rPr lang="tr-TR" dirty="0" err="1" smtClean="0"/>
              <a:t>your</a:t>
            </a:r>
            <a:r>
              <a:rPr lang="tr-TR" dirty="0" smtClean="0"/>
              <a:t> </a:t>
            </a:r>
            <a:r>
              <a:rPr lang="tr-TR" dirty="0" err="1" smtClean="0"/>
              <a:t>project</a:t>
            </a:r>
            <a:r>
              <a:rPr lang="tr-TR" dirty="0" smtClean="0"/>
              <a:t> </a:t>
            </a:r>
            <a:r>
              <a:rPr lang="tr-TR" dirty="0" err="1" smtClean="0"/>
              <a:t>suggestion</a:t>
            </a:r>
            <a:endParaRPr lang="tr-TR" dirty="0" smtClean="0"/>
          </a:p>
          <a:p>
            <a:pPr marL="514350" indent="-514350">
              <a:buFont typeface="+mj-lt"/>
              <a:buAutoNum type="arabicPeriod"/>
            </a:pPr>
            <a:r>
              <a:rPr lang="tr-TR" dirty="0" smtClean="0"/>
              <a:t>Set </a:t>
            </a:r>
            <a:r>
              <a:rPr lang="tr-TR" dirty="0" err="1" smtClean="0"/>
              <a:t>up</a:t>
            </a:r>
            <a:r>
              <a:rPr lang="tr-TR" dirty="0" smtClean="0"/>
              <a:t> </a:t>
            </a:r>
            <a:r>
              <a:rPr lang="tr-TR" dirty="0" err="1" smtClean="0"/>
              <a:t>Matlab</a:t>
            </a:r>
            <a:r>
              <a:rPr lang="tr-TR" dirty="0" smtClean="0"/>
              <a:t> </a:t>
            </a:r>
            <a:r>
              <a:rPr lang="tr-TR" dirty="0" err="1" smtClean="0"/>
              <a:t>and</a:t>
            </a:r>
            <a:r>
              <a:rPr lang="tr-TR" dirty="0" smtClean="0"/>
              <a:t>/</a:t>
            </a:r>
            <a:r>
              <a:rPr lang="tr-TR" dirty="0" err="1" smtClean="0"/>
              <a:t>or</a:t>
            </a:r>
            <a:r>
              <a:rPr lang="tr-TR" dirty="0" smtClean="0"/>
              <a:t> </a:t>
            </a:r>
            <a:r>
              <a:rPr lang="tr-TR" dirty="0" err="1" smtClean="0"/>
              <a:t>build</a:t>
            </a:r>
            <a:r>
              <a:rPr lang="tr-TR" dirty="0" smtClean="0"/>
              <a:t> </a:t>
            </a:r>
            <a:r>
              <a:rPr lang="tr-TR" dirty="0" err="1" smtClean="0"/>
              <a:t>OpenCV</a:t>
            </a:r>
            <a:r>
              <a:rPr lang="tr-TR" dirty="0" smtClean="0"/>
              <a:t> on </a:t>
            </a:r>
            <a:r>
              <a:rPr lang="tr-TR" dirty="0" err="1" smtClean="0"/>
              <a:t>your</a:t>
            </a:r>
            <a:r>
              <a:rPr lang="tr-TR" dirty="0" smtClean="0"/>
              <a:t> </a:t>
            </a:r>
            <a:r>
              <a:rPr lang="tr-TR" dirty="0" err="1" smtClean="0"/>
              <a:t>operating</a:t>
            </a:r>
            <a:r>
              <a:rPr lang="tr-TR" dirty="0" smtClean="0"/>
              <a:t> </a:t>
            </a:r>
            <a:r>
              <a:rPr lang="tr-TR" dirty="0" err="1" smtClean="0"/>
              <a:t>system</a:t>
            </a:r>
            <a:endParaRPr lang="tr-TR" dirty="0"/>
          </a:p>
        </p:txBody>
      </p:sp>
    </p:spTree>
    <p:extLst>
      <p:ext uri="{BB962C8B-B14F-4D97-AF65-F5344CB8AC3E}">
        <p14:creationId xmlns:p14="http://schemas.microsoft.com/office/powerpoint/2010/main" val="31982560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smtClean="0"/>
              <a:t>Tentative</a:t>
            </a:r>
            <a:r>
              <a:rPr lang="tr-TR" dirty="0" smtClean="0"/>
              <a:t> Course Schedule</a:t>
            </a:r>
            <a:endParaRPr lang="tr-TR" dirty="0"/>
          </a:p>
        </p:txBody>
      </p:sp>
      <p:sp>
        <p:nvSpPr>
          <p:cNvPr id="3" name="İçerik Yer Tutucusu 2"/>
          <p:cNvSpPr>
            <a:spLocks noGrp="1"/>
          </p:cNvSpPr>
          <p:nvPr>
            <p:ph idx="1"/>
          </p:nvPr>
        </p:nvSpPr>
        <p:spPr>
          <a:xfrm>
            <a:off x="457200" y="1600200"/>
            <a:ext cx="8229600" cy="4637112"/>
          </a:xfrm>
        </p:spPr>
        <p:txBody>
          <a:bodyPr>
            <a:normAutofit fontScale="62500" lnSpcReduction="20000"/>
          </a:bodyPr>
          <a:lstStyle/>
          <a:p>
            <a:pPr marL="571500" indent="-571500">
              <a:buFont typeface="+mj-lt"/>
              <a:buAutoNum type="romanUcPeriod"/>
            </a:pPr>
            <a:r>
              <a:rPr lang="tr-TR" dirty="0" err="1" smtClean="0"/>
              <a:t>Introduction</a:t>
            </a:r>
            <a:r>
              <a:rPr lang="tr-TR" dirty="0" smtClean="0"/>
              <a:t> </a:t>
            </a:r>
            <a:r>
              <a:rPr lang="tr-TR" dirty="0" err="1" smtClean="0"/>
              <a:t>to</a:t>
            </a:r>
            <a:r>
              <a:rPr lang="tr-TR" dirty="0" smtClean="0"/>
              <a:t> </a:t>
            </a:r>
            <a:r>
              <a:rPr lang="tr-TR" dirty="0" err="1" smtClean="0"/>
              <a:t>image</a:t>
            </a:r>
            <a:r>
              <a:rPr lang="tr-TR" dirty="0" smtClean="0"/>
              <a:t> </a:t>
            </a:r>
            <a:r>
              <a:rPr lang="tr-TR" dirty="0" err="1" smtClean="0"/>
              <a:t>processing</a:t>
            </a:r>
            <a:endParaRPr lang="tr-TR" dirty="0" smtClean="0"/>
          </a:p>
          <a:p>
            <a:pPr marL="571500" indent="-571500">
              <a:buFont typeface="+mj-lt"/>
              <a:buAutoNum type="romanUcPeriod"/>
            </a:pPr>
            <a:r>
              <a:rPr lang="tr-TR" dirty="0" smtClean="0"/>
              <a:t>Image </a:t>
            </a:r>
            <a:r>
              <a:rPr lang="tr-TR" dirty="0" err="1" smtClean="0"/>
              <a:t>formation</a:t>
            </a:r>
            <a:r>
              <a:rPr lang="tr-TR" dirty="0" smtClean="0"/>
              <a:t> </a:t>
            </a:r>
            <a:r>
              <a:rPr lang="tr-TR" dirty="0" err="1" smtClean="0"/>
              <a:t>and</a:t>
            </a:r>
            <a:r>
              <a:rPr lang="tr-TR" dirty="0" smtClean="0"/>
              <a:t> </a:t>
            </a:r>
            <a:r>
              <a:rPr lang="tr-TR" dirty="0" err="1" smtClean="0"/>
              <a:t>color</a:t>
            </a:r>
            <a:endParaRPr lang="tr-TR" dirty="0" smtClean="0"/>
          </a:p>
          <a:p>
            <a:pPr marL="571500" indent="-571500">
              <a:buFont typeface="+mj-lt"/>
              <a:buAutoNum type="romanUcPeriod"/>
            </a:pPr>
            <a:r>
              <a:rPr lang="tr-TR" dirty="0" err="1" smtClean="0"/>
              <a:t>Feature</a:t>
            </a:r>
            <a:r>
              <a:rPr lang="tr-TR" dirty="0" smtClean="0"/>
              <a:t> </a:t>
            </a:r>
            <a:r>
              <a:rPr lang="tr-TR" dirty="0" err="1" smtClean="0"/>
              <a:t>detection</a:t>
            </a:r>
            <a:endParaRPr lang="tr-TR" dirty="0" smtClean="0"/>
          </a:p>
          <a:p>
            <a:pPr marL="571500" indent="-571500">
              <a:buFont typeface="+mj-lt"/>
              <a:buAutoNum type="romanUcPeriod"/>
            </a:pPr>
            <a:r>
              <a:rPr lang="tr-TR" dirty="0" err="1" smtClean="0"/>
              <a:t>Detectors</a:t>
            </a:r>
            <a:r>
              <a:rPr lang="tr-TR" dirty="0" smtClean="0"/>
              <a:t> </a:t>
            </a:r>
            <a:r>
              <a:rPr lang="tr-TR" dirty="0" err="1" smtClean="0"/>
              <a:t>and</a:t>
            </a:r>
            <a:r>
              <a:rPr lang="tr-TR" dirty="0" smtClean="0"/>
              <a:t> </a:t>
            </a:r>
            <a:r>
              <a:rPr lang="tr-TR" dirty="0" err="1" smtClean="0"/>
              <a:t>descriptors</a:t>
            </a:r>
            <a:endParaRPr lang="tr-TR" dirty="0" smtClean="0"/>
          </a:p>
          <a:p>
            <a:pPr marL="571500" indent="-571500">
              <a:buFont typeface="+mj-lt"/>
              <a:buAutoNum type="romanUcPeriod"/>
            </a:pPr>
            <a:r>
              <a:rPr lang="tr-TR" dirty="0" err="1" smtClean="0"/>
              <a:t>Transformations</a:t>
            </a:r>
            <a:r>
              <a:rPr lang="tr-TR" dirty="0" smtClean="0"/>
              <a:t> </a:t>
            </a:r>
            <a:r>
              <a:rPr lang="tr-TR" dirty="0" err="1" smtClean="0"/>
              <a:t>and</a:t>
            </a:r>
            <a:r>
              <a:rPr lang="tr-TR" dirty="0" smtClean="0"/>
              <a:t> </a:t>
            </a:r>
            <a:r>
              <a:rPr lang="tr-TR" dirty="0" err="1" smtClean="0"/>
              <a:t>camera</a:t>
            </a:r>
            <a:r>
              <a:rPr lang="tr-TR" dirty="0" smtClean="0"/>
              <a:t> </a:t>
            </a:r>
            <a:r>
              <a:rPr lang="tr-TR" dirty="0" err="1" smtClean="0"/>
              <a:t>calibration</a:t>
            </a:r>
            <a:endParaRPr lang="tr-TR" dirty="0" smtClean="0"/>
          </a:p>
          <a:p>
            <a:pPr marL="571500" indent="-571500">
              <a:buFont typeface="+mj-lt"/>
              <a:buAutoNum type="romanUcPeriod"/>
            </a:pPr>
            <a:r>
              <a:rPr lang="tr-TR" dirty="0" smtClean="0"/>
              <a:t>Stereo </a:t>
            </a:r>
            <a:r>
              <a:rPr lang="tr-TR" dirty="0" err="1" smtClean="0"/>
              <a:t>vision</a:t>
            </a:r>
            <a:r>
              <a:rPr lang="tr-TR" dirty="0" smtClean="0"/>
              <a:t> </a:t>
            </a:r>
            <a:r>
              <a:rPr lang="tr-TR" dirty="0" err="1" smtClean="0"/>
              <a:t>and</a:t>
            </a:r>
            <a:r>
              <a:rPr lang="tr-TR" dirty="0" smtClean="0"/>
              <a:t> </a:t>
            </a:r>
            <a:r>
              <a:rPr lang="tr-TR" dirty="0" err="1" smtClean="0"/>
              <a:t>photometric</a:t>
            </a:r>
            <a:r>
              <a:rPr lang="tr-TR" dirty="0" smtClean="0"/>
              <a:t> stereo</a:t>
            </a:r>
            <a:endParaRPr lang="tr-TR" dirty="0"/>
          </a:p>
          <a:p>
            <a:pPr marL="571500" indent="-571500">
              <a:buFont typeface="+mj-lt"/>
              <a:buAutoNum type="romanUcPeriod"/>
            </a:pPr>
            <a:r>
              <a:rPr lang="tr-TR" dirty="0" smtClean="0"/>
              <a:t>Image </a:t>
            </a:r>
            <a:r>
              <a:rPr lang="tr-TR" dirty="0" err="1" smtClean="0"/>
              <a:t>matching</a:t>
            </a:r>
            <a:r>
              <a:rPr lang="tr-TR" dirty="0" smtClean="0"/>
              <a:t> </a:t>
            </a:r>
            <a:r>
              <a:rPr lang="tr-TR" dirty="0" err="1" smtClean="0"/>
              <a:t>and</a:t>
            </a:r>
            <a:r>
              <a:rPr lang="tr-TR" dirty="0" smtClean="0"/>
              <a:t> 3D </a:t>
            </a:r>
            <a:r>
              <a:rPr lang="tr-TR" dirty="0" err="1" smtClean="0"/>
              <a:t>reconstruction</a:t>
            </a:r>
            <a:endParaRPr lang="tr-TR" dirty="0" smtClean="0"/>
          </a:p>
          <a:p>
            <a:pPr marL="571500" indent="-571500">
              <a:buFont typeface="+mj-lt"/>
              <a:buAutoNum type="romanUcPeriod"/>
            </a:pPr>
            <a:r>
              <a:rPr lang="tr-TR" dirty="0" smtClean="0"/>
              <a:t>Background </a:t>
            </a:r>
            <a:r>
              <a:rPr lang="tr-TR" dirty="0" err="1" smtClean="0"/>
              <a:t>subtraction</a:t>
            </a:r>
            <a:r>
              <a:rPr lang="tr-TR" dirty="0" smtClean="0"/>
              <a:t> </a:t>
            </a:r>
            <a:r>
              <a:rPr lang="tr-TR" dirty="0" err="1" smtClean="0"/>
              <a:t>and</a:t>
            </a:r>
            <a:r>
              <a:rPr lang="tr-TR" dirty="0" smtClean="0"/>
              <a:t> </a:t>
            </a:r>
            <a:r>
              <a:rPr lang="tr-TR" dirty="0" err="1" smtClean="0"/>
              <a:t>keyframe</a:t>
            </a:r>
            <a:r>
              <a:rPr lang="tr-TR" dirty="0" smtClean="0"/>
              <a:t> </a:t>
            </a:r>
            <a:r>
              <a:rPr lang="tr-TR" dirty="0" err="1" smtClean="0"/>
              <a:t>detection</a:t>
            </a:r>
            <a:endParaRPr lang="tr-TR" dirty="0" smtClean="0"/>
          </a:p>
          <a:p>
            <a:pPr marL="571500" indent="-571500">
              <a:buFont typeface="+mj-lt"/>
              <a:buAutoNum type="romanUcPeriod"/>
            </a:pPr>
            <a:r>
              <a:rPr lang="tr-TR" dirty="0" smtClean="0"/>
              <a:t>Optical </a:t>
            </a:r>
            <a:r>
              <a:rPr lang="tr-TR" dirty="0" err="1" smtClean="0"/>
              <a:t>flow</a:t>
            </a:r>
            <a:r>
              <a:rPr lang="tr-TR" dirty="0" smtClean="0"/>
              <a:t> </a:t>
            </a:r>
            <a:r>
              <a:rPr lang="tr-TR" dirty="0" err="1" smtClean="0"/>
              <a:t>and</a:t>
            </a:r>
            <a:r>
              <a:rPr lang="tr-TR" dirty="0" smtClean="0"/>
              <a:t> </a:t>
            </a:r>
            <a:r>
              <a:rPr lang="tr-TR" dirty="0" err="1" smtClean="0"/>
              <a:t>tracking</a:t>
            </a:r>
            <a:endParaRPr lang="tr-TR" dirty="0" smtClean="0"/>
          </a:p>
          <a:p>
            <a:pPr marL="571500" indent="-571500">
              <a:buFont typeface="+mj-lt"/>
              <a:buAutoNum type="romanUcPeriod"/>
            </a:pPr>
            <a:r>
              <a:rPr lang="tr-TR" dirty="0" err="1" smtClean="0"/>
              <a:t>Shape</a:t>
            </a:r>
            <a:r>
              <a:rPr lang="tr-TR" dirty="0" smtClean="0"/>
              <a:t> </a:t>
            </a:r>
            <a:r>
              <a:rPr lang="tr-TR" dirty="0" err="1" smtClean="0"/>
              <a:t>and</a:t>
            </a:r>
            <a:r>
              <a:rPr lang="tr-TR" dirty="0" smtClean="0"/>
              <a:t> </a:t>
            </a:r>
            <a:r>
              <a:rPr lang="tr-TR" dirty="0" err="1" smtClean="0"/>
              <a:t>texture</a:t>
            </a:r>
            <a:r>
              <a:rPr lang="tr-TR" dirty="0" smtClean="0"/>
              <a:t> </a:t>
            </a:r>
            <a:r>
              <a:rPr lang="tr-TR" dirty="0" err="1" smtClean="0"/>
              <a:t>modelling</a:t>
            </a:r>
            <a:endParaRPr lang="tr-TR" dirty="0" smtClean="0"/>
          </a:p>
          <a:p>
            <a:pPr marL="571500" indent="-571500">
              <a:buFont typeface="+mj-lt"/>
              <a:buAutoNum type="romanUcPeriod"/>
            </a:pPr>
            <a:r>
              <a:rPr lang="tr-TR" dirty="0" err="1" smtClean="0"/>
              <a:t>Registration</a:t>
            </a:r>
            <a:endParaRPr lang="tr-TR" dirty="0" smtClean="0"/>
          </a:p>
          <a:p>
            <a:pPr marL="571500" indent="-571500">
              <a:buFont typeface="+mj-lt"/>
              <a:buAutoNum type="romanUcPeriod"/>
            </a:pPr>
            <a:r>
              <a:rPr lang="tr-TR" dirty="0" err="1" smtClean="0"/>
              <a:t>Segmentation</a:t>
            </a:r>
            <a:endParaRPr lang="tr-TR" dirty="0" smtClean="0"/>
          </a:p>
          <a:p>
            <a:pPr marL="571500" indent="-571500">
              <a:buFont typeface="+mj-lt"/>
              <a:buAutoNum type="romanUcPeriod"/>
            </a:pPr>
            <a:r>
              <a:rPr lang="tr-TR" dirty="0" err="1" smtClean="0"/>
              <a:t>Recognition</a:t>
            </a:r>
            <a:endParaRPr lang="tr-TR" dirty="0" smtClean="0"/>
          </a:p>
          <a:p>
            <a:pPr marL="571500" indent="-571500">
              <a:buFont typeface="+mj-lt"/>
              <a:buAutoNum type="romanUcPeriod"/>
            </a:pPr>
            <a:r>
              <a:rPr lang="tr-TR" dirty="0" err="1" smtClean="0"/>
              <a:t>Structure</a:t>
            </a:r>
            <a:r>
              <a:rPr lang="tr-TR" dirty="0" smtClean="0"/>
              <a:t> </a:t>
            </a:r>
            <a:r>
              <a:rPr lang="tr-TR" dirty="0" err="1" smtClean="0"/>
              <a:t>from</a:t>
            </a:r>
            <a:r>
              <a:rPr lang="tr-TR" dirty="0" smtClean="0"/>
              <a:t> </a:t>
            </a:r>
            <a:r>
              <a:rPr lang="tr-TR" dirty="0" err="1" smtClean="0"/>
              <a:t>motion</a:t>
            </a:r>
            <a:endParaRPr lang="tr-TR" dirty="0" smtClean="0"/>
          </a:p>
          <a:p>
            <a:pPr marL="571500" indent="-571500">
              <a:buFont typeface="+mj-lt"/>
              <a:buAutoNum type="romanUcPeriod"/>
            </a:pPr>
            <a:r>
              <a:rPr lang="tr-TR" dirty="0" smtClean="0"/>
              <a:t>Project </a:t>
            </a:r>
            <a:r>
              <a:rPr lang="tr-TR" dirty="0" err="1" smtClean="0"/>
              <a:t>presentations</a:t>
            </a:r>
            <a:endParaRPr lang="tr-TR" dirty="0" smtClean="0"/>
          </a:p>
          <a:p>
            <a:endParaRPr lang="tr-TR" dirty="0" smtClean="0"/>
          </a:p>
        </p:txBody>
      </p:sp>
    </p:spTree>
    <p:extLst>
      <p:ext uri="{BB962C8B-B14F-4D97-AF65-F5344CB8AC3E}">
        <p14:creationId xmlns:p14="http://schemas.microsoft.com/office/powerpoint/2010/main" val="30043637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now, who are you?</a:t>
            </a:r>
            <a:endParaRPr lang="en-US" dirty="0"/>
          </a:p>
        </p:txBody>
      </p:sp>
      <p:sp>
        <p:nvSpPr>
          <p:cNvPr id="3" name="Content Placeholder 2"/>
          <p:cNvSpPr>
            <a:spLocks noGrp="1"/>
          </p:cNvSpPr>
          <p:nvPr>
            <p:ph idx="1"/>
          </p:nvPr>
        </p:nvSpPr>
        <p:spPr/>
        <p:txBody>
          <a:bodyPr/>
          <a:lstStyle/>
          <a:p>
            <a:r>
              <a:rPr lang="en-US" dirty="0" smtClean="0"/>
              <a:t>And what do you expect to get out of this class?</a:t>
            </a:r>
          </a:p>
          <a:p>
            <a:r>
              <a:rPr lang="en-US" dirty="0" smtClean="0"/>
              <a:t>Previous experience in vision, learning, graphics?</a:t>
            </a:r>
          </a:p>
          <a:p>
            <a:r>
              <a:rPr lang="en-US" dirty="0" smtClean="0"/>
              <a:t>Research agenda?</a:t>
            </a:r>
            <a:endParaRPr lang="en-US" dirty="0"/>
          </a:p>
          <a:p>
            <a:r>
              <a:rPr lang="en-US" dirty="0" smtClean="0"/>
              <a:t>(Project topics?)</a:t>
            </a:r>
          </a:p>
        </p:txBody>
      </p:sp>
    </p:spTree>
    <p:extLst>
      <p:ext uri="{BB962C8B-B14F-4D97-AF65-F5344CB8AC3E}">
        <p14:creationId xmlns:p14="http://schemas.microsoft.com/office/powerpoint/2010/main" val="20431143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1512</TotalTime>
  <Words>1718</Words>
  <Application>Microsoft Office PowerPoint</Application>
  <PresentationFormat>Ekran Gösterisi (4:3)</PresentationFormat>
  <Paragraphs>417</Paragraphs>
  <Slides>70</Slides>
  <Notes>3</Notes>
  <HiddenSlides>0</HiddenSlides>
  <MMClips>0</MMClips>
  <ScaleCrop>false</ScaleCrop>
  <HeadingPairs>
    <vt:vector size="8" baseType="variant">
      <vt:variant>
        <vt:lpstr>Kullanılan Yazı Tipleri</vt:lpstr>
      </vt:variant>
      <vt:variant>
        <vt:i4>4</vt:i4>
      </vt:variant>
      <vt:variant>
        <vt:lpstr>Tema</vt:lpstr>
      </vt:variant>
      <vt:variant>
        <vt:i4>1</vt:i4>
      </vt:variant>
      <vt:variant>
        <vt:lpstr>Eklenmiş OLE Hizmet Programları</vt:lpstr>
      </vt:variant>
      <vt:variant>
        <vt:i4>1</vt:i4>
      </vt:variant>
      <vt:variant>
        <vt:lpstr>Slayt Başlıkları</vt:lpstr>
      </vt:variant>
      <vt:variant>
        <vt:i4>70</vt:i4>
      </vt:variant>
    </vt:vector>
  </HeadingPairs>
  <TitlesOfParts>
    <vt:vector size="76" baseType="lpstr">
      <vt:lpstr>ＭＳ Ｐゴシック</vt:lpstr>
      <vt:lpstr>ＭＳ Ｐゴシック</vt:lpstr>
      <vt:lpstr>Arial</vt:lpstr>
      <vt:lpstr>Calibri</vt:lpstr>
      <vt:lpstr>Ofis Teması</vt:lpstr>
      <vt:lpstr>Image</vt:lpstr>
      <vt:lpstr>BMB5113  COMPUTER VISION</vt:lpstr>
      <vt:lpstr>Resources</vt:lpstr>
      <vt:lpstr>Resources (cont’d)</vt:lpstr>
      <vt:lpstr>Information Sharing</vt:lpstr>
      <vt:lpstr>Assessment Criteria</vt:lpstr>
      <vt:lpstr>How to give the project class talk</vt:lpstr>
      <vt:lpstr>Sources on Writing Technical Papers</vt:lpstr>
      <vt:lpstr>Tentative Course Schedule</vt:lpstr>
      <vt:lpstr>And now, who are you?</vt:lpstr>
      <vt:lpstr>What is Computer Vision?</vt:lpstr>
      <vt:lpstr>What is Computer Vision?</vt:lpstr>
      <vt:lpstr>What is Computer Graphics</vt:lpstr>
      <vt:lpstr>What is Image Processing?</vt:lpstr>
      <vt:lpstr>Why Computer Vision?</vt:lpstr>
      <vt:lpstr>Who Cares?</vt:lpstr>
      <vt:lpstr>Current State of the Art</vt:lpstr>
      <vt:lpstr>Earth viewers (3D modeling)</vt:lpstr>
      <vt:lpstr>Photo Tourism overview</vt:lpstr>
      <vt:lpstr>Optical character recognition (OCR)</vt:lpstr>
      <vt:lpstr>Face and smile detection?</vt:lpstr>
      <vt:lpstr>Object recognition</vt:lpstr>
      <vt:lpstr>Vision-based biometrics</vt:lpstr>
      <vt:lpstr>Image Stitching</vt:lpstr>
      <vt:lpstr>Content-based Image Retrieval</vt:lpstr>
      <vt:lpstr>Visually defined search</vt:lpstr>
      <vt:lpstr>Visually defined search</vt:lpstr>
      <vt:lpstr>Video Summarization</vt:lpstr>
      <vt:lpstr>Login without a password…</vt:lpstr>
      <vt:lpstr>Special effects:  shape and motion capture</vt:lpstr>
      <vt:lpstr>Sports</vt:lpstr>
      <vt:lpstr>Smart cars</vt:lpstr>
      <vt:lpstr>Vision-based interaction (and games)</vt:lpstr>
      <vt:lpstr>Vision in space</vt:lpstr>
      <vt:lpstr>Robotics</vt:lpstr>
      <vt:lpstr>Medical imaging</vt:lpstr>
      <vt:lpstr>Vision and Other Fields</vt:lpstr>
      <vt:lpstr>Typical Computer Vision System</vt:lpstr>
      <vt:lpstr>Does It Work?</vt:lpstr>
      <vt:lpstr>Why vision is hard?</vt:lpstr>
      <vt:lpstr>Why vision is hard?</vt:lpstr>
      <vt:lpstr>Why vision is hard?</vt:lpstr>
      <vt:lpstr>Why vision is hard?</vt:lpstr>
      <vt:lpstr>Computer and Human Vision</vt:lpstr>
      <vt:lpstr>Image Formation</vt:lpstr>
      <vt:lpstr>Low-Level or “Early” Vision</vt:lpstr>
      <vt:lpstr>Mid-Level Vision</vt:lpstr>
      <vt:lpstr>High-Level Vision</vt:lpstr>
      <vt:lpstr>Low-Level Vision</vt:lpstr>
      <vt:lpstr>Low-Level Vision</vt:lpstr>
      <vt:lpstr>Low-Level Computer Vision</vt:lpstr>
      <vt:lpstr>Texture Analysis / Synthesis</vt:lpstr>
      <vt:lpstr>Texture Analysis / Synthesis</vt:lpstr>
      <vt:lpstr>Low-Level Computer Vision</vt:lpstr>
      <vt:lpstr>Optical Flow</vt:lpstr>
      <vt:lpstr>Low-Level Computer Vision</vt:lpstr>
      <vt:lpstr>3-D Reconstruction</vt:lpstr>
      <vt:lpstr> Mid-Level Vision </vt:lpstr>
      <vt:lpstr>Grouping Cues</vt:lpstr>
      <vt:lpstr>Mid-Level Computer Vision</vt:lpstr>
      <vt:lpstr>Snakes: Active Contours</vt:lpstr>
      <vt:lpstr>Histograms</vt:lpstr>
      <vt:lpstr>Expectation Maximization (EM)</vt:lpstr>
      <vt:lpstr>Bayesian Methods</vt:lpstr>
      <vt:lpstr>Bayesian Methods</vt:lpstr>
      <vt:lpstr>High-Level Vision</vt:lpstr>
      <vt:lpstr>Template-Based Methods</vt:lpstr>
      <vt:lpstr>Linear Subspaces</vt:lpstr>
      <vt:lpstr>Principal Components Analysis (PCA)</vt:lpstr>
      <vt:lpstr>Kinematic Models</vt:lpstr>
      <vt:lpstr>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BMB5113  COMPUTER VISION</dc:title>
  <dc:creator>cnr</dc:creator>
  <cp:lastModifiedBy>CASPER</cp:lastModifiedBy>
  <cp:revision>115</cp:revision>
  <dcterms:created xsi:type="dcterms:W3CDTF">2018-10-01T07:37:01Z</dcterms:created>
  <dcterms:modified xsi:type="dcterms:W3CDTF">2018-10-03T09:12:29Z</dcterms:modified>
</cp:coreProperties>
</file>